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0" r:id="rId6"/>
    <p:sldId id="280" r:id="rId7"/>
    <p:sldId id="261" r:id="rId8"/>
    <p:sldId id="262" r:id="rId9"/>
    <p:sldId id="263" r:id="rId10"/>
    <p:sldId id="264" r:id="rId11"/>
    <p:sldId id="265" r:id="rId12"/>
    <p:sldId id="278" r:id="rId13"/>
    <p:sldId id="272" r:id="rId14"/>
    <p:sldId id="273" r:id="rId15"/>
    <p:sldId id="267" r:id="rId16"/>
    <p:sldId id="268" r:id="rId17"/>
    <p:sldId id="284" r:id="rId18"/>
    <p:sldId id="285" r:id="rId19"/>
    <p:sldId id="286" r:id="rId20"/>
    <p:sldId id="287" r:id="rId21"/>
    <p:sldId id="269" r:id="rId22"/>
    <p:sldId id="281" r:id="rId23"/>
    <p:sldId id="279" r:id="rId24"/>
    <p:sldId id="270" r:id="rId25"/>
    <p:sldId id="271" r:id="rId26"/>
    <p:sldId id="274" r:id="rId27"/>
    <p:sldId id="275" r:id="rId28"/>
    <p:sldId id="276" r:id="rId29"/>
    <p:sldId id="277" r:id="rId30"/>
    <p:sldId id="282" r:id="rId31"/>
    <p:sldId id="283" r:id="rId3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BC90"/>
    <a:srgbClr val="D74986"/>
    <a:srgbClr val="97438B"/>
    <a:srgbClr val="00A5D2"/>
    <a:srgbClr val="BF0F1C"/>
    <a:srgbClr val="78CBC2"/>
    <a:srgbClr val="12776F"/>
    <a:srgbClr val="FFD95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116" d="100"/>
          <a:sy n="116" d="100"/>
        </p:scale>
        <p:origin x="133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D3637E-50DA-4596-90E6-CA5EF04610B3}" type="datetimeFigureOut">
              <a:rPr lang="fr-FR" smtClean="0"/>
              <a:t>13/04/2022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5CFE3D-FB20-42BB-88D0-46609F1D40CE}" type="slidenum">
              <a:rPr lang="fr-FR" smtClean="0"/>
              <a:t>‹N°›</a:t>
            </a:fld>
            <a:endParaRPr lang="fr-FR"/>
          </a:p>
        </p:txBody>
      </p:sp>
    </p:spTree>
    <p:extLst>
      <p:ext uri="{BB962C8B-B14F-4D97-AF65-F5344CB8AC3E}">
        <p14:creationId xmlns:p14="http://schemas.microsoft.com/office/powerpoint/2010/main" val="3665377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0B580F14-6147-4502-9617-2C578BDA7131}" type="datetime1">
              <a:rPr lang="fr-FR" smtClean="0"/>
              <a:t>13/04/2022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632698-6921-4817-855D-A05810F3D9C4}" type="slidenum">
              <a:rPr lang="fr-FR" smtClean="0"/>
              <a:t>‹N°›</a:t>
            </a:fld>
            <a:endParaRPr lang="fr-FR"/>
          </a:p>
        </p:txBody>
      </p:sp>
    </p:spTree>
    <p:extLst>
      <p:ext uri="{BB962C8B-B14F-4D97-AF65-F5344CB8AC3E}">
        <p14:creationId xmlns:p14="http://schemas.microsoft.com/office/powerpoint/2010/main" val="2436338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6FC7A4-EC8C-46BE-AFD1-93EF0DA06E07}" type="datetime1">
              <a:rPr lang="fr-FR" smtClean="0"/>
              <a:t>13/04/2022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632698-6921-4817-855D-A05810F3D9C4}" type="slidenum">
              <a:rPr lang="fr-FR" smtClean="0"/>
              <a:t>‹N°›</a:t>
            </a:fld>
            <a:endParaRPr lang="fr-FR"/>
          </a:p>
        </p:txBody>
      </p:sp>
    </p:spTree>
    <p:extLst>
      <p:ext uri="{BB962C8B-B14F-4D97-AF65-F5344CB8AC3E}">
        <p14:creationId xmlns:p14="http://schemas.microsoft.com/office/powerpoint/2010/main" val="3625852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A7A9691-86DD-451C-AAA5-DA8B91790506}" type="datetime1">
              <a:rPr lang="fr-FR" smtClean="0"/>
              <a:t>13/04/2022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632698-6921-4817-855D-A05810F3D9C4}" type="slidenum">
              <a:rPr lang="fr-FR" smtClean="0"/>
              <a:t>‹N°›</a:t>
            </a:fld>
            <a:endParaRPr lang="fr-FR"/>
          </a:p>
        </p:txBody>
      </p:sp>
    </p:spTree>
    <p:extLst>
      <p:ext uri="{BB962C8B-B14F-4D97-AF65-F5344CB8AC3E}">
        <p14:creationId xmlns:p14="http://schemas.microsoft.com/office/powerpoint/2010/main" val="3219585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231AA60-827D-4342-BECE-423A55CA9A9D}" type="datetime1">
              <a:rPr lang="fr-FR" smtClean="0"/>
              <a:t>13/04/2022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632698-6921-4817-855D-A05810F3D9C4}" type="slidenum">
              <a:rPr lang="fr-FR" smtClean="0"/>
              <a:t>‹N°›</a:t>
            </a:fld>
            <a:endParaRPr lang="fr-FR"/>
          </a:p>
        </p:txBody>
      </p:sp>
    </p:spTree>
    <p:extLst>
      <p:ext uri="{BB962C8B-B14F-4D97-AF65-F5344CB8AC3E}">
        <p14:creationId xmlns:p14="http://schemas.microsoft.com/office/powerpoint/2010/main" val="147589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2D03E8F7-6C5D-4A3C-8A68-907AF87323E3}" type="datetime1">
              <a:rPr lang="fr-FR" smtClean="0"/>
              <a:t>13/04/2022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632698-6921-4817-855D-A05810F3D9C4}" type="slidenum">
              <a:rPr lang="fr-FR" smtClean="0"/>
              <a:t>‹N°›</a:t>
            </a:fld>
            <a:endParaRPr lang="fr-FR"/>
          </a:p>
        </p:txBody>
      </p:sp>
    </p:spTree>
    <p:extLst>
      <p:ext uri="{BB962C8B-B14F-4D97-AF65-F5344CB8AC3E}">
        <p14:creationId xmlns:p14="http://schemas.microsoft.com/office/powerpoint/2010/main" val="1646090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70FE0D5-7676-422D-80C4-5021BFBB0B96}" type="datetime1">
              <a:rPr lang="fr-FR" smtClean="0"/>
              <a:t>13/04/2022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632698-6921-4817-855D-A05810F3D9C4}" type="slidenum">
              <a:rPr lang="fr-FR" smtClean="0"/>
              <a:t>‹N°›</a:t>
            </a:fld>
            <a:endParaRPr lang="fr-FR"/>
          </a:p>
        </p:txBody>
      </p:sp>
    </p:spTree>
    <p:extLst>
      <p:ext uri="{BB962C8B-B14F-4D97-AF65-F5344CB8AC3E}">
        <p14:creationId xmlns:p14="http://schemas.microsoft.com/office/powerpoint/2010/main" val="402919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1DF50588-BB01-476E-BB89-F62FD84AFD87}" type="datetime1">
              <a:rPr lang="fr-FR" smtClean="0"/>
              <a:t>13/04/2022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1632698-6921-4817-855D-A05810F3D9C4}" type="slidenum">
              <a:rPr lang="fr-FR" smtClean="0"/>
              <a:t>‹N°›</a:t>
            </a:fld>
            <a:endParaRPr lang="fr-FR"/>
          </a:p>
        </p:txBody>
      </p:sp>
    </p:spTree>
    <p:extLst>
      <p:ext uri="{BB962C8B-B14F-4D97-AF65-F5344CB8AC3E}">
        <p14:creationId xmlns:p14="http://schemas.microsoft.com/office/powerpoint/2010/main" val="334976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3FFE89F5-EFF5-47C4-9497-FCFEBAC80420}" type="datetime1">
              <a:rPr lang="fr-FR" smtClean="0"/>
              <a:t>13/04/2022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1632698-6921-4817-855D-A05810F3D9C4}" type="slidenum">
              <a:rPr lang="fr-FR" smtClean="0"/>
              <a:t>‹N°›</a:t>
            </a:fld>
            <a:endParaRPr lang="fr-FR"/>
          </a:p>
        </p:txBody>
      </p:sp>
    </p:spTree>
    <p:extLst>
      <p:ext uri="{BB962C8B-B14F-4D97-AF65-F5344CB8AC3E}">
        <p14:creationId xmlns:p14="http://schemas.microsoft.com/office/powerpoint/2010/main" val="336552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E48ED3E-26A9-461F-A22C-E74DE44C9F4F}" type="datetime1">
              <a:rPr lang="fr-FR" smtClean="0"/>
              <a:t>13/04/2022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1632698-6921-4817-855D-A05810F3D9C4}" type="slidenum">
              <a:rPr lang="fr-FR" smtClean="0"/>
              <a:t>‹N°›</a:t>
            </a:fld>
            <a:endParaRPr lang="fr-FR"/>
          </a:p>
        </p:txBody>
      </p:sp>
    </p:spTree>
    <p:extLst>
      <p:ext uri="{BB962C8B-B14F-4D97-AF65-F5344CB8AC3E}">
        <p14:creationId xmlns:p14="http://schemas.microsoft.com/office/powerpoint/2010/main" val="289962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43DC2F7-C21A-45DA-ADB4-90681902DFDF}" type="datetime1">
              <a:rPr lang="fr-FR" smtClean="0"/>
              <a:t>13/04/2022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632698-6921-4817-855D-A05810F3D9C4}" type="slidenum">
              <a:rPr lang="fr-FR" smtClean="0"/>
              <a:t>‹N°›</a:t>
            </a:fld>
            <a:endParaRPr lang="fr-FR"/>
          </a:p>
        </p:txBody>
      </p:sp>
    </p:spTree>
    <p:extLst>
      <p:ext uri="{BB962C8B-B14F-4D97-AF65-F5344CB8AC3E}">
        <p14:creationId xmlns:p14="http://schemas.microsoft.com/office/powerpoint/2010/main" val="4243940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D766763C-B2DB-40AC-88C8-8DF94DBE1C97}" type="datetime1">
              <a:rPr lang="fr-FR" smtClean="0"/>
              <a:t>13/04/2022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632698-6921-4817-855D-A05810F3D9C4}" type="slidenum">
              <a:rPr lang="fr-FR" smtClean="0"/>
              <a:t>‹N°›</a:t>
            </a:fld>
            <a:endParaRPr lang="fr-FR"/>
          </a:p>
        </p:txBody>
      </p:sp>
    </p:spTree>
    <p:extLst>
      <p:ext uri="{BB962C8B-B14F-4D97-AF65-F5344CB8AC3E}">
        <p14:creationId xmlns:p14="http://schemas.microsoft.com/office/powerpoint/2010/main" val="2245948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B63699-5D4B-4B30-A694-945F74118D38}" type="datetime1">
              <a:rPr lang="fr-FR" smtClean="0"/>
              <a:t>13/04/2022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632698-6921-4817-855D-A05810F3D9C4}" type="slidenum">
              <a:rPr lang="fr-FR" smtClean="0"/>
              <a:t>‹N°›</a:t>
            </a:fld>
            <a:endParaRPr lang="fr-FR"/>
          </a:p>
        </p:txBody>
      </p:sp>
    </p:spTree>
    <p:extLst>
      <p:ext uri="{BB962C8B-B14F-4D97-AF65-F5344CB8AC3E}">
        <p14:creationId xmlns:p14="http://schemas.microsoft.com/office/powerpoint/2010/main" val="2037313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4.png"/><Relationship Id="rId7" Type="http://schemas.openxmlformats.org/officeDocument/2006/relationships/image" Target="../media/image18.png"/><Relationship Id="rId12"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757"/>
            <a:ext cx="9127773" cy="6669360"/>
          </a:xfrm>
          <a:prstGeom prst="rect">
            <a:avLst/>
          </a:prstGeom>
        </p:spPr>
      </p:pic>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221"/>
            <a:ext cx="9144000" cy="6897605"/>
          </a:xfrm>
          <a:prstGeom prst="rect">
            <a:avLst/>
          </a:prstGeom>
        </p:spPr>
      </p:pic>
    </p:spTree>
    <p:extLst>
      <p:ext uri="{BB962C8B-B14F-4D97-AF65-F5344CB8AC3E}">
        <p14:creationId xmlns:p14="http://schemas.microsoft.com/office/powerpoint/2010/main" val="16146786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10</a:t>
            </a:fld>
            <a:endParaRPr lang="fr-FR" sz="1050" dirty="0">
              <a:solidFill>
                <a:schemeClr val="tx1"/>
              </a:solidFill>
            </a:endParaRPr>
          </a:p>
        </p:txBody>
      </p:sp>
      <p:sp>
        <p:nvSpPr>
          <p:cNvPr id="6" name="Rectangle 5"/>
          <p:cNvSpPr/>
          <p:nvPr/>
        </p:nvSpPr>
        <p:spPr>
          <a:xfrm>
            <a:off x="3347864" y="836712"/>
            <a:ext cx="2736304" cy="153662"/>
          </a:xfrm>
          <a:prstGeom prst="rect">
            <a:avLst/>
          </a:prstGeom>
          <a:solidFill>
            <a:srgbClr val="FFD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RÉSULTAT DE RECHERCHE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ZoneTexte 7"/>
          <p:cNvSpPr txBox="1"/>
          <p:nvPr/>
        </p:nvSpPr>
        <p:spPr>
          <a:xfrm>
            <a:off x="385192" y="1124744"/>
            <a:ext cx="6840760" cy="400110"/>
          </a:xfrm>
          <a:prstGeom prst="rect">
            <a:avLst/>
          </a:prstGeom>
          <a:noFill/>
        </p:spPr>
        <p:txBody>
          <a:bodyPr wrap="square" rtlCol="0">
            <a:spAutoFit/>
          </a:bodyPr>
          <a:lstStyle/>
          <a:p>
            <a:r>
              <a:rPr lang="fr-FR" sz="1000" dirty="0" smtClean="0">
                <a:latin typeface="Open Sans" panose="020B0606030504020204" pitchFamily="34" charset="0"/>
                <a:ea typeface="Open Sans" panose="020B0606030504020204" pitchFamily="34" charset="0"/>
                <a:cs typeface="Open Sans" panose="020B0606030504020204" pitchFamily="34" charset="0"/>
              </a:rPr>
              <a:t>Plusieurs outils sont disponibles pour affiner votre recherche comme des fonctions de tri et de filtre.</a:t>
            </a:r>
            <a:endParaRPr lang="fr-FR" sz="400" dirty="0">
              <a:latin typeface="Open Sans" panose="020B0606030504020204" pitchFamily="34" charset="0"/>
              <a:ea typeface="Open Sans" panose="020B0606030504020204" pitchFamily="34" charset="0"/>
              <a:cs typeface="Open Sans" panose="020B0606030504020204" pitchFamily="34" charset="0"/>
            </a:endParaRPr>
          </a:p>
          <a:p>
            <a:r>
              <a:rPr lang="fr-FR" sz="1000" dirty="0" smtClean="0">
                <a:latin typeface="Open Sans" panose="020B0606030504020204" pitchFamily="34" charset="0"/>
                <a:ea typeface="Open Sans" panose="020B0606030504020204" pitchFamily="34" charset="0"/>
                <a:cs typeface="Open Sans" panose="020B0606030504020204" pitchFamily="34" charset="0"/>
              </a:rPr>
              <a:t>Le tri s’effectue via des menus déroulant :</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556792"/>
            <a:ext cx="4963218" cy="298389"/>
          </a:xfrm>
          <a:prstGeom prst="rect">
            <a:avLst/>
          </a:prstGeom>
        </p:spPr>
      </p:pic>
      <p:sp>
        <p:nvSpPr>
          <p:cNvPr id="14" name="ZoneTexte 13"/>
          <p:cNvSpPr txBox="1"/>
          <p:nvPr/>
        </p:nvSpPr>
        <p:spPr>
          <a:xfrm>
            <a:off x="395536" y="1922833"/>
            <a:ext cx="7848872" cy="623248"/>
          </a:xfrm>
          <a:prstGeom prst="rect">
            <a:avLst/>
          </a:prstGeom>
          <a:noFill/>
        </p:spPr>
        <p:txBody>
          <a:bodyPr wrap="square" rtlCol="0">
            <a:spAutoFit/>
          </a:bodyPr>
          <a:lstStyle/>
          <a:p>
            <a:pPr>
              <a:spcAft>
                <a:spcPts val="300"/>
              </a:spcAft>
            </a:pPr>
            <a:r>
              <a:rPr lang="fr-FR" sz="1100" dirty="0" smtClean="0">
                <a:solidFill>
                  <a:srgbClr val="BF0F1C"/>
                </a:solidFill>
              </a:rPr>
              <a:t>❶</a:t>
            </a:r>
            <a:r>
              <a:rPr lang="fr-FR" sz="1000" dirty="0" smtClean="0"/>
              <a:t> </a:t>
            </a:r>
            <a:r>
              <a:rPr lang="fr-FR" sz="1000" dirty="0" smtClean="0">
                <a:latin typeface="Open Sans" panose="020B0606030504020204" pitchFamily="34" charset="0"/>
                <a:ea typeface="Open Sans" panose="020B0606030504020204" pitchFamily="34" charset="0"/>
                <a:cs typeface="Open Sans" panose="020B0606030504020204" pitchFamily="34" charset="0"/>
              </a:rPr>
              <a:t>Permet de choisir le nombre de produits affichés par page   </a:t>
            </a:r>
          </a:p>
          <a:p>
            <a:r>
              <a:rPr lang="fr-FR" sz="1100" dirty="0" smtClean="0">
                <a:solidFill>
                  <a:srgbClr val="BF0F1C"/>
                </a:solidFill>
              </a:rPr>
              <a:t>❷</a:t>
            </a:r>
            <a:r>
              <a:rPr lang="fr-FR" sz="1000" dirty="0" smtClean="0"/>
              <a:t> </a:t>
            </a:r>
            <a:r>
              <a:rPr lang="fr-FR" sz="1000" dirty="0" smtClean="0">
                <a:latin typeface="Open Sans" panose="020B0606030504020204" pitchFamily="34" charset="0"/>
                <a:ea typeface="Open Sans" panose="020B0606030504020204" pitchFamily="34" charset="0"/>
                <a:cs typeface="Open Sans" panose="020B0606030504020204" pitchFamily="34" charset="0"/>
              </a:rPr>
              <a:t>Permet </a:t>
            </a:r>
            <a:r>
              <a:rPr lang="fr-FR" sz="1000" dirty="0">
                <a:latin typeface="Open Sans" panose="020B0606030504020204" pitchFamily="34" charset="0"/>
                <a:ea typeface="Open Sans" panose="020B0606030504020204" pitchFamily="34" charset="0"/>
                <a:cs typeface="Open Sans" panose="020B0606030504020204" pitchFamily="34" charset="0"/>
              </a:rPr>
              <a:t>de choisir le critère de tri appliqué sur la recherche</a:t>
            </a:r>
          </a:p>
          <a:p>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ZoneTexte 1"/>
          <p:cNvSpPr txBox="1"/>
          <p:nvPr/>
        </p:nvSpPr>
        <p:spPr>
          <a:xfrm>
            <a:off x="2059924" y="1711841"/>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16" name="ZoneTexte 15"/>
          <p:cNvSpPr txBox="1"/>
          <p:nvPr/>
        </p:nvSpPr>
        <p:spPr>
          <a:xfrm>
            <a:off x="3563888" y="1716681"/>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18" name="ZoneTexte 17"/>
          <p:cNvSpPr txBox="1"/>
          <p:nvPr/>
        </p:nvSpPr>
        <p:spPr>
          <a:xfrm>
            <a:off x="395536" y="2420888"/>
            <a:ext cx="8352928" cy="400110"/>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Pour filtrer votre recherche, sur la droite des résultats de recherche se trouve un outil de tri, cliquez sur l’une des flèches verte pour ouvrir le menu :</a:t>
            </a:r>
          </a:p>
        </p:txBody>
      </p:sp>
      <p:pic>
        <p:nvPicPr>
          <p:cNvPr id="19" name="Imag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460" y="2924944"/>
            <a:ext cx="229123" cy="3419673"/>
          </a:xfrm>
          <a:prstGeom prst="rect">
            <a:avLst/>
          </a:prstGeom>
        </p:spPr>
      </p:pic>
      <p:pic>
        <p:nvPicPr>
          <p:cNvPr id="20" name="Imag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616" y="2708920"/>
            <a:ext cx="6591963" cy="3662202"/>
          </a:xfrm>
          <a:prstGeom prst="rect">
            <a:avLst/>
          </a:prstGeom>
        </p:spPr>
      </p:pic>
      <p:cxnSp>
        <p:nvCxnSpPr>
          <p:cNvPr id="21" name="Connecteur droit avec flèche 20"/>
          <p:cNvCxnSpPr/>
          <p:nvPr/>
        </p:nvCxnSpPr>
        <p:spPr>
          <a:xfrm>
            <a:off x="827584" y="3068959"/>
            <a:ext cx="320805"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98460" y="2924944"/>
            <a:ext cx="229124" cy="2880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a:off x="6156176" y="4606096"/>
            <a:ext cx="2448272" cy="1738938"/>
          </a:xfrm>
          <a:prstGeom prst="rect">
            <a:avLst/>
          </a:prstGeom>
          <a:noFill/>
        </p:spPr>
        <p:txBody>
          <a:bodyPr wrap="square" rtlCol="0">
            <a:spAutoFit/>
          </a:bodyPr>
          <a:lstStyle/>
          <a:p>
            <a:pPr algn="just"/>
            <a:r>
              <a:rPr lang="fr-FR" sz="1050" dirty="0">
                <a:solidFill>
                  <a:srgbClr val="BF0F1C"/>
                </a:solidFill>
              </a:rPr>
              <a:t>❶</a:t>
            </a:r>
            <a:r>
              <a:rPr lang="fr-FR" sz="1000" dirty="0">
                <a:solidFill>
                  <a:srgbClr val="BF0F1C"/>
                </a:solidFill>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Pour </a:t>
            </a:r>
            <a:r>
              <a:rPr lang="fr-FR" sz="1000" dirty="0">
                <a:latin typeface="Open Sans" panose="020B0606030504020204" pitchFamily="34" charset="0"/>
                <a:ea typeface="Open Sans" panose="020B0606030504020204" pitchFamily="34" charset="0"/>
                <a:cs typeface="Open Sans" panose="020B0606030504020204" pitchFamily="34" charset="0"/>
              </a:rPr>
              <a:t>sélectionner un filtre, cliquez sur la case associée pour la </a:t>
            </a:r>
            <a:r>
              <a:rPr lang="fr-FR" sz="1000" dirty="0" smtClean="0">
                <a:latin typeface="Open Sans" panose="020B0606030504020204" pitchFamily="34" charset="0"/>
                <a:ea typeface="Open Sans" panose="020B0606030504020204" pitchFamily="34" charset="0"/>
                <a:cs typeface="Open Sans" panose="020B0606030504020204" pitchFamily="34" charset="0"/>
              </a:rPr>
              <a:t>cocher</a:t>
            </a:r>
          </a:p>
          <a:p>
            <a:pPr algn="just"/>
            <a:endParaRPr lang="fr-FR" sz="500" dirty="0">
              <a:latin typeface="Open Sans" panose="020B0606030504020204" pitchFamily="34" charset="0"/>
              <a:ea typeface="Open Sans" panose="020B0606030504020204" pitchFamily="34" charset="0"/>
              <a:cs typeface="Open Sans" panose="020B0606030504020204" pitchFamily="34" charset="0"/>
            </a:endParaRPr>
          </a:p>
          <a:p>
            <a:pPr algn="just"/>
            <a:r>
              <a:rPr lang="fr-FR" sz="1050" dirty="0">
                <a:solidFill>
                  <a:srgbClr val="BF0F1C"/>
                </a:solidFill>
              </a:rPr>
              <a:t>❷</a:t>
            </a:r>
            <a:r>
              <a:rPr lang="fr-FR" sz="1000" dirty="0">
                <a:solidFill>
                  <a:srgbClr val="BF0F1C"/>
                </a:solidFill>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Pour </a:t>
            </a:r>
            <a:r>
              <a:rPr lang="fr-FR" sz="1000" dirty="0">
                <a:latin typeface="Open Sans" panose="020B0606030504020204" pitchFamily="34" charset="0"/>
                <a:ea typeface="Open Sans" panose="020B0606030504020204" pitchFamily="34" charset="0"/>
                <a:cs typeface="Open Sans" panose="020B0606030504020204" pitchFamily="34" charset="0"/>
              </a:rPr>
              <a:t>valider les filtres cliquez sur le bouton «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Valider</a:t>
            </a:r>
            <a:r>
              <a:rPr lang="fr-FR" sz="1000" dirty="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a:t>
            </a:r>
          </a:p>
          <a:p>
            <a:pPr algn="just"/>
            <a:endParaRPr lang="fr-FR" sz="500" dirty="0">
              <a:latin typeface="Open Sans" panose="020B0606030504020204" pitchFamily="34" charset="0"/>
              <a:ea typeface="Open Sans" panose="020B0606030504020204" pitchFamily="34" charset="0"/>
              <a:cs typeface="Open Sans" panose="020B0606030504020204" pitchFamily="34" charset="0"/>
            </a:endParaRPr>
          </a:p>
          <a:p>
            <a:pPr algn="just"/>
            <a:r>
              <a:rPr lang="fr-FR" sz="1050" dirty="0">
                <a:solidFill>
                  <a:srgbClr val="BF0F1C"/>
                </a:solidFill>
              </a:rPr>
              <a:t>❸</a:t>
            </a:r>
            <a:r>
              <a:rPr lang="fr-FR" sz="1000" dirty="0"/>
              <a:t> </a:t>
            </a:r>
            <a:r>
              <a:rPr lang="fr-FR" sz="1000" dirty="0" smtClean="0">
                <a:latin typeface="Open Sans" panose="020B0606030504020204" pitchFamily="34" charset="0"/>
                <a:ea typeface="Open Sans" panose="020B0606030504020204" pitchFamily="34" charset="0"/>
                <a:cs typeface="Open Sans" panose="020B0606030504020204" pitchFamily="34" charset="0"/>
              </a:rPr>
              <a:t>Pour </a:t>
            </a:r>
            <a:r>
              <a:rPr lang="fr-FR" sz="1000" dirty="0">
                <a:latin typeface="Open Sans" panose="020B0606030504020204" pitchFamily="34" charset="0"/>
                <a:ea typeface="Open Sans" panose="020B0606030504020204" pitchFamily="34" charset="0"/>
                <a:cs typeface="Open Sans" panose="020B0606030504020204" pitchFamily="34" charset="0"/>
              </a:rPr>
              <a:t>décocher tous les filtres cliquez </a:t>
            </a:r>
            <a:r>
              <a:rPr lang="fr-FR" sz="1000" dirty="0" smtClean="0">
                <a:latin typeface="Open Sans" panose="020B0606030504020204" pitchFamily="34" charset="0"/>
                <a:ea typeface="Open Sans" panose="020B0606030504020204" pitchFamily="34" charset="0"/>
                <a:cs typeface="Open Sans" panose="020B0606030504020204" pitchFamily="34" charset="0"/>
              </a:rPr>
              <a:t>ici</a:t>
            </a:r>
          </a:p>
          <a:p>
            <a:pPr algn="just"/>
            <a:endParaRPr lang="fr-FR" sz="500" dirty="0">
              <a:latin typeface="Open Sans" panose="020B0606030504020204" pitchFamily="34" charset="0"/>
              <a:ea typeface="Open Sans" panose="020B0606030504020204" pitchFamily="34" charset="0"/>
              <a:cs typeface="Open Sans" panose="020B0606030504020204" pitchFamily="34" charset="0"/>
            </a:endParaRPr>
          </a:p>
          <a:p>
            <a:pPr algn="just"/>
            <a:r>
              <a:rPr lang="fr-FR" sz="1050" dirty="0">
                <a:solidFill>
                  <a:srgbClr val="BF0F1C"/>
                </a:solidFill>
              </a:rPr>
              <a:t>❹</a:t>
            </a:r>
            <a:r>
              <a:rPr lang="fr-FR" sz="1000" dirty="0"/>
              <a:t> </a:t>
            </a:r>
            <a:r>
              <a:rPr lang="fr-FR" sz="1000" dirty="0" smtClean="0">
                <a:latin typeface="Open Sans" panose="020B0606030504020204" pitchFamily="34" charset="0"/>
                <a:ea typeface="Open Sans" panose="020B0606030504020204" pitchFamily="34" charset="0"/>
                <a:cs typeface="Open Sans" panose="020B0606030504020204" pitchFamily="34" charset="0"/>
              </a:rPr>
              <a:t>Par </a:t>
            </a:r>
            <a:r>
              <a:rPr lang="fr-FR" sz="1000" dirty="0">
                <a:latin typeface="Open Sans" panose="020B0606030504020204" pitchFamily="34" charset="0"/>
                <a:ea typeface="Open Sans" panose="020B0606030504020204" pitchFamily="34" charset="0"/>
                <a:cs typeface="Open Sans" panose="020B0606030504020204" pitchFamily="34" charset="0"/>
              </a:rPr>
              <a:t>défaut seulement 5 cases sont affichées, cliquez sur «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Voir plus</a:t>
            </a:r>
            <a:r>
              <a:rPr lang="fr-FR" sz="1000" dirty="0">
                <a:latin typeface="Open Sans" panose="020B0606030504020204" pitchFamily="34" charset="0"/>
                <a:ea typeface="Open Sans" panose="020B0606030504020204" pitchFamily="34" charset="0"/>
                <a:cs typeface="Open Sans" panose="020B0606030504020204" pitchFamily="34" charset="0"/>
              </a:rPr>
              <a:t> » pour afficher tous les filtres</a:t>
            </a:r>
          </a:p>
        </p:txBody>
      </p:sp>
      <p:sp>
        <p:nvSpPr>
          <p:cNvPr id="26" name="ZoneTexte 25"/>
          <p:cNvSpPr txBox="1"/>
          <p:nvPr/>
        </p:nvSpPr>
        <p:spPr>
          <a:xfrm>
            <a:off x="971600" y="3167390"/>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7" name="ZoneTexte 26"/>
          <p:cNvSpPr txBox="1"/>
          <p:nvPr/>
        </p:nvSpPr>
        <p:spPr>
          <a:xfrm>
            <a:off x="1475656" y="2708920"/>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8" name="ZoneTexte 27"/>
          <p:cNvSpPr txBox="1"/>
          <p:nvPr/>
        </p:nvSpPr>
        <p:spPr>
          <a:xfrm>
            <a:off x="2411760" y="4077072"/>
            <a:ext cx="279828" cy="261610"/>
          </a:xfrm>
          <a:prstGeom prst="rect">
            <a:avLst/>
          </a:prstGeom>
          <a:noFill/>
        </p:spPr>
        <p:txBody>
          <a:bodyPr wrap="square" rtlCol="0">
            <a:spAutoFit/>
          </a:bodyPr>
          <a:lstStyle/>
          <a:p>
            <a:pPr algn="ctr"/>
            <a:r>
              <a:rPr lang="fr-FR" sz="1100" dirty="0">
                <a:solidFill>
                  <a:srgbClr val="BF0F1C"/>
                </a:solidFill>
              </a:rPr>
              <a:t>❹</a:t>
            </a:r>
            <a:endParaRPr lang="fr-FR" sz="1100" dirty="0"/>
          </a:p>
        </p:txBody>
      </p:sp>
      <p:sp>
        <p:nvSpPr>
          <p:cNvPr id="29" name="ZoneTexte 28"/>
          <p:cNvSpPr txBox="1"/>
          <p:nvPr/>
        </p:nvSpPr>
        <p:spPr>
          <a:xfrm>
            <a:off x="1835696" y="2708920"/>
            <a:ext cx="216024"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Tree>
    <p:extLst>
      <p:ext uri="{BB962C8B-B14F-4D97-AF65-F5344CB8AC3E}">
        <p14:creationId xmlns:p14="http://schemas.microsoft.com/office/powerpoint/2010/main" val="29189180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11</a:t>
            </a:fld>
            <a:endParaRPr lang="fr-FR" sz="1050" dirty="0">
              <a:solidFill>
                <a:schemeClr val="tx1"/>
              </a:solidFill>
            </a:endParaRPr>
          </a:p>
        </p:txBody>
      </p:sp>
      <p:sp>
        <p:nvSpPr>
          <p:cNvPr id="6" name="Rectangle 5"/>
          <p:cNvSpPr/>
          <p:nvPr/>
        </p:nvSpPr>
        <p:spPr>
          <a:xfrm>
            <a:off x="2555776" y="836712"/>
            <a:ext cx="4392488" cy="153662"/>
          </a:xfrm>
          <a:prstGeom prst="rect">
            <a:avLst/>
          </a:prstGeom>
          <a:solidFill>
            <a:srgbClr val="FFD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EXPLOITER UN RÉSULTAT DE RECHERCHE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412776"/>
            <a:ext cx="8064896" cy="734305"/>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2636912"/>
            <a:ext cx="8064896" cy="1344150"/>
          </a:xfrm>
          <a:prstGeom prst="rect">
            <a:avLst/>
          </a:prstGeom>
        </p:spPr>
      </p:pic>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14384" y="3903614"/>
            <a:ext cx="2481752" cy="2520752"/>
          </a:xfrm>
          <a:prstGeom prst="rect">
            <a:avLst/>
          </a:prstGeom>
          <a:ln w="19050">
            <a:solidFill>
              <a:srgbClr val="BF0F1C"/>
            </a:solidFill>
          </a:ln>
        </p:spPr>
      </p:pic>
      <p:sp>
        <p:nvSpPr>
          <p:cNvPr id="11" name="ZoneTexte 10"/>
          <p:cNvSpPr txBox="1"/>
          <p:nvPr/>
        </p:nvSpPr>
        <p:spPr>
          <a:xfrm>
            <a:off x="467544" y="1124744"/>
            <a:ext cx="8136904" cy="246221"/>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Une fois que vous aurez trouvé les ouvrages qui vous </a:t>
            </a:r>
            <a:r>
              <a:rPr lang="fr-FR" sz="1000" dirty="0" smtClean="0">
                <a:latin typeface="Open Sans" panose="020B0606030504020204" pitchFamily="34" charset="0"/>
                <a:ea typeface="Open Sans" panose="020B0606030504020204" pitchFamily="34" charset="0"/>
                <a:cs typeface="Open Sans" panose="020B0606030504020204" pitchFamily="34" charset="0"/>
              </a:rPr>
              <a:t>intéressent, </a:t>
            </a:r>
            <a:r>
              <a:rPr lang="fr-FR" sz="1000" dirty="0">
                <a:latin typeface="Open Sans" panose="020B0606030504020204" pitchFamily="34" charset="0"/>
                <a:ea typeface="Open Sans" panose="020B0606030504020204" pitchFamily="34" charset="0"/>
                <a:cs typeface="Open Sans" panose="020B0606030504020204" pitchFamily="34" charset="0"/>
              </a:rPr>
              <a:t>pour les sélectionner cocher la case </a:t>
            </a:r>
            <a:r>
              <a:rPr lang="fr-FR" sz="1000" dirty="0" smtClean="0">
                <a:latin typeface="Open Sans" panose="020B0606030504020204" pitchFamily="34" charset="0"/>
                <a:ea typeface="Open Sans" panose="020B0606030504020204" pitchFamily="34" charset="0"/>
                <a:cs typeface="Open Sans" panose="020B0606030504020204" pitchFamily="34" charset="0"/>
              </a:rPr>
              <a:t>correspondante :</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ZoneTexte 11"/>
          <p:cNvSpPr txBox="1"/>
          <p:nvPr/>
        </p:nvSpPr>
        <p:spPr>
          <a:xfrm>
            <a:off x="467544" y="2204864"/>
            <a:ext cx="8136904" cy="400110"/>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Vous pourrez grâce à ça </a:t>
            </a:r>
            <a:r>
              <a:rPr lang="fr-FR" sz="1000" dirty="0" smtClean="0">
                <a:latin typeface="Open Sans" panose="020B0606030504020204" pitchFamily="34" charset="0"/>
                <a:ea typeface="Open Sans" panose="020B0606030504020204" pitchFamily="34" charset="0"/>
                <a:cs typeface="Open Sans" panose="020B0606030504020204" pitchFamily="34" charset="0"/>
              </a:rPr>
              <a:t>soit les </a:t>
            </a:r>
            <a:r>
              <a:rPr lang="fr-FR" sz="1000" dirty="0">
                <a:latin typeface="Open Sans" panose="020B0606030504020204" pitchFamily="34" charset="0"/>
                <a:ea typeface="Open Sans" panose="020B0606030504020204" pitchFamily="34" charset="0"/>
                <a:cs typeface="Open Sans" panose="020B0606030504020204" pitchFamily="34" charset="0"/>
              </a:rPr>
              <a:t>exporter en appuyant sur le bouton « </a:t>
            </a:r>
            <a:r>
              <a:rPr lang="fr-FR" sz="1000" b="1" dirty="0" smtClean="0">
                <a:solidFill>
                  <a:srgbClr val="BF0F1C"/>
                </a:solidFill>
                <a:latin typeface="Open Sans" panose="020B0606030504020204" pitchFamily="34" charset="0"/>
                <a:ea typeface="Open Sans" panose="020B0606030504020204" pitchFamily="34" charset="0"/>
                <a:cs typeface="Open Sans" panose="020B0606030504020204" pitchFamily="34" charset="0"/>
              </a:rPr>
              <a:t>Exporter</a:t>
            </a:r>
            <a:r>
              <a:rPr lang="fr-FR" sz="1000" dirty="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 soit les </a:t>
            </a:r>
            <a:r>
              <a:rPr lang="fr-FR" sz="1000" dirty="0">
                <a:latin typeface="Open Sans" panose="020B0606030504020204" pitchFamily="34" charset="0"/>
                <a:ea typeface="Open Sans" panose="020B0606030504020204" pitchFamily="34" charset="0"/>
                <a:cs typeface="Open Sans" panose="020B0606030504020204" pitchFamily="34" charset="0"/>
              </a:rPr>
              <a:t>ajouter à un panier existant </a:t>
            </a:r>
            <a:r>
              <a:rPr lang="fr-FR" sz="1000" dirty="0" smtClean="0">
                <a:latin typeface="Open Sans" panose="020B0606030504020204" pitchFamily="34" charset="0"/>
                <a:ea typeface="Open Sans" panose="020B0606030504020204" pitchFamily="34" charset="0"/>
                <a:cs typeface="Open Sans" panose="020B0606030504020204" pitchFamily="34" charset="0"/>
              </a:rPr>
              <a:t>ou en créer </a:t>
            </a:r>
            <a:r>
              <a:rPr lang="fr-FR" sz="1000" dirty="0">
                <a:latin typeface="Open Sans" panose="020B0606030504020204" pitchFamily="34" charset="0"/>
                <a:ea typeface="Open Sans" panose="020B0606030504020204" pitchFamily="34" charset="0"/>
                <a:cs typeface="Open Sans" panose="020B0606030504020204" pitchFamily="34" charset="0"/>
              </a:rPr>
              <a:t>un nouveau en appuyant sur le bouton « </a:t>
            </a:r>
            <a:r>
              <a:rPr lang="fr-FR" sz="1000" b="1" dirty="0">
                <a:solidFill>
                  <a:srgbClr val="BF0F1C"/>
                </a:solidFill>
                <a:latin typeface="Open Sans" panose="020B0606030504020204" pitchFamily="34" charset="0"/>
                <a:ea typeface="Open Sans" panose="020B0606030504020204" pitchFamily="34" charset="0"/>
                <a:cs typeface="Open Sans" panose="020B0606030504020204" pitchFamily="34" charset="0"/>
              </a:rPr>
              <a:t>Ajouter à un panier</a:t>
            </a:r>
            <a:r>
              <a:rPr lang="fr-FR" sz="1000" dirty="0">
                <a:latin typeface="Open Sans" panose="020B0606030504020204" pitchFamily="34" charset="0"/>
                <a:ea typeface="Open Sans" panose="020B0606030504020204" pitchFamily="34" charset="0"/>
                <a:cs typeface="Open Sans" panose="020B0606030504020204" pitchFamily="34" charset="0"/>
              </a:rPr>
              <a:t> » :</a:t>
            </a:r>
          </a:p>
        </p:txBody>
      </p:sp>
      <p:sp>
        <p:nvSpPr>
          <p:cNvPr id="13" name="Rectangle 12"/>
          <p:cNvSpPr/>
          <p:nvPr/>
        </p:nvSpPr>
        <p:spPr>
          <a:xfrm>
            <a:off x="3110617" y="2708920"/>
            <a:ext cx="864000" cy="180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p:cNvCxnSpPr/>
          <p:nvPr/>
        </p:nvCxnSpPr>
        <p:spPr>
          <a:xfrm>
            <a:off x="3419872" y="2887529"/>
            <a:ext cx="0" cy="101608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851920" y="4055144"/>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18" name="ZoneTexte 17"/>
          <p:cNvSpPr txBox="1"/>
          <p:nvPr/>
        </p:nvSpPr>
        <p:spPr>
          <a:xfrm>
            <a:off x="3851920" y="4608347"/>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19" name="ZoneTexte 18"/>
          <p:cNvSpPr txBox="1"/>
          <p:nvPr/>
        </p:nvSpPr>
        <p:spPr>
          <a:xfrm>
            <a:off x="5796136" y="4116268"/>
            <a:ext cx="2952328" cy="1384995"/>
          </a:xfrm>
          <a:prstGeom prst="rect">
            <a:avLst/>
          </a:prstGeom>
          <a:noFill/>
        </p:spPr>
        <p:txBody>
          <a:bodyPr wrap="square" rtlCol="0">
            <a:spAutoFit/>
          </a:bodyPr>
          <a:lstStyle/>
          <a:p>
            <a:pPr algn="just"/>
            <a:r>
              <a:rPr lang="fr-FR" sz="1050" dirty="0" smtClean="0">
                <a:solidFill>
                  <a:srgbClr val="BF0F1C"/>
                </a:solidFill>
              </a:rPr>
              <a:t>❶</a:t>
            </a:r>
            <a:r>
              <a:rPr lang="fr-FR" sz="1000" dirty="0" smtClean="0"/>
              <a:t> </a:t>
            </a:r>
            <a:r>
              <a:rPr lang="fr-FR" sz="1000" dirty="0" smtClean="0">
                <a:latin typeface="Open Sans" panose="020B0606030504020204" pitchFamily="34" charset="0"/>
                <a:ea typeface="Open Sans" panose="020B0606030504020204" pitchFamily="34" charset="0"/>
                <a:cs typeface="Open Sans" panose="020B0606030504020204" pitchFamily="34" charset="0"/>
              </a:rPr>
              <a:t>Si vous avez des paniers existants, il s’afficheront ici et vous pourrez faire une recherche par nom de panier.</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lgn="just"/>
            <a:r>
              <a:rPr lang="fr-FR" sz="1050" dirty="0" smtClean="0">
                <a:solidFill>
                  <a:srgbClr val="BF0F1C"/>
                </a:solidFill>
              </a:rPr>
              <a:t>❷</a:t>
            </a:r>
            <a:r>
              <a:rPr lang="fr-FR" sz="1000" dirty="0" smtClean="0"/>
              <a:t> </a:t>
            </a:r>
            <a:r>
              <a:rPr lang="fr-FR" sz="1000" dirty="0" smtClean="0">
                <a:latin typeface="Open Sans" panose="020B0606030504020204" pitchFamily="34" charset="0"/>
                <a:ea typeface="Open Sans" panose="020B0606030504020204" pitchFamily="34" charset="0"/>
                <a:cs typeface="Open Sans" panose="020B0606030504020204" pitchFamily="34" charset="0"/>
              </a:rPr>
              <a:t>Si </a:t>
            </a:r>
            <a:r>
              <a:rPr lang="fr-FR" sz="1000" dirty="0">
                <a:latin typeface="Open Sans" panose="020B0606030504020204" pitchFamily="34" charset="0"/>
                <a:ea typeface="Open Sans" panose="020B0606030504020204" pitchFamily="34" charset="0"/>
                <a:cs typeface="Open Sans" panose="020B0606030504020204" pitchFamily="34" charset="0"/>
              </a:rPr>
              <a:t>vous souhaitez créer un panier, cliquez sur le bouton «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Créer un panier</a:t>
            </a:r>
            <a:r>
              <a:rPr lang="fr-FR" sz="1000" dirty="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a:t>
            </a:r>
          </a:p>
          <a:p>
            <a:pPr algn="just"/>
            <a:r>
              <a:rPr lang="fr-FR" sz="1100" dirty="0" smtClean="0">
                <a:solidFill>
                  <a:srgbClr val="BF0F1C"/>
                </a:solidFill>
              </a:rPr>
              <a:t>❸ </a:t>
            </a:r>
            <a:r>
              <a:rPr lang="fr-FR" sz="1000" dirty="0" smtClean="0">
                <a:latin typeface="Open Sans" panose="020B0606030504020204" pitchFamily="34" charset="0"/>
                <a:ea typeface="Open Sans" panose="020B0606030504020204" pitchFamily="34" charset="0"/>
                <a:cs typeface="Open Sans" panose="020B0606030504020204" pitchFamily="34" charset="0"/>
              </a:rPr>
              <a:t>Vous avez la possibilité de laisser un commentaire qui s’appliquera sur tous les articles sélectionnés.</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p:cNvSpPr/>
          <p:nvPr/>
        </p:nvSpPr>
        <p:spPr>
          <a:xfrm>
            <a:off x="1187624" y="2707529"/>
            <a:ext cx="504056" cy="180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787" y="4149080"/>
            <a:ext cx="2122561" cy="1180144"/>
          </a:xfrm>
          <a:prstGeom prst="rect">
            <a:avLst/>
          </a:prstGeom>
          <a:ln w="19050">
            <a:solidFill>
              <a:srgbClr val="BF0F1C"/>
            </a:solidFill>
          </a:ln>
        </p:spPr>
      </p:pic>
      <p:cxnSp>
        <p:nvCxnSpPr>
          <p:cNvPr id="21" name="Connecteur droit 20"/>
          <p:cNvCxnSpPr/>
          <p:nvPr/>
        </p:nvCxnSpPr>
        <p:spPr>
          <a:xfrm>
            <a:off x="1403648" y="2887528"/>
            <a:ext cx="0" cy="1261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67545" y="5373216"/>
            <a:ext cx="2736303" cy="1077218"/>
          </a:xfrm>
          <a:prstGeom prst="rect">
            <a:avLst/>
          </a:prstGeom>
          <a:noFill/>
        </p:spPr>
        <p:txBody>
          <a:bodyPr wrap="square" rtlCol="0">
            <a:spAutoFit/>
          </a:bodyPr>
          <a:lstStyle/>
          <a:p>
            <a:pPr algn="just"/>
            <a:r>
              <a:rPr lang="fr-FR" sz="1000" dirty="0">
                <a:latin typeface="Open Sans" panose="020B0606030504020204" pitchFamily="34" charset="0"/>
                <a:ea typeface="Open Sans" panose="020B0606030504020204" pitchFamily="34" charset="0"/>
                <a:cs typeface="Open Sans" panose="020B0606030504020204" pitchFamily="34" charset="0"/>
              </a:rPr>
              <a:t>La fonction </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Exporter </a:t>
            </a:r>
            <a:r>
              <a:rPr lang="fr-FR" sz="1000" dirty="0" smtClean="0">
                <a:latin typeface="Open Sans" panose="020B0606030504020204" pitchFamily="34" charset="0"/>
                <a:ea typeface="Open Sans" panose="020B0606030504020204" pitchFamily="34" charset="0"/>
                <a:cs typeface="Open Sans" panose="020B0606030504020204" pitchFamily="34" charset="0"/>
              </a:rPr>
              <a:t>» vous </a:t>
            </a:r>
            <a:r>
              <a:rPr lang="fr-FR" sz="1000" dirty="0">
                <a:latin typeface="Open Sans" panose="020B0606030504020204" pitchFamily="34" charset="0"/>
                <a:ea typeface="Open Sans" panose="020B0606030504020204" pitchFamily="34" charset="0"/>
                <a:cs typeface="Open Sans" panose="020B0606030504020204" pitchFamily="34" charset="0"/>
              </a:rPr>
              <a:t>permet de générer un fichier au format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Excel</a:t>
            </a:r>
            <a:r>
              <a:rPr lang="fr-FR" sz="1000" b="1" dirty="0">
                <a:latin typeface="Open Sans" panose="020B0606030504020204" pitchFamily="34" charset="0"/>
                <a:ea typeface="Open Sans" panose="020B0606030504020204" pitchFamily="34" charset="0"/>
                <a:cs typeface="Open Sans" panose="020B0606030504020204" pitchFamily="34" charset="0"/>
              </a:rPr>
              <a:t>,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PDF</a:t>
            </a:r>
            <a:r>
              <a:rPr lang="fr-FR" sz="1000" b="1" dirty="0">
                <a:latin typeface="Open Sans" panose="020B0606030504020204" pitchFamily="34" charset="0"/>
                <a:ea typeface="Open Sans" panose="020B0606030504020204" pitchFamily="34" charset="0"/>
                <a:cs typeface="Open Sans" panose="020B0606030504020204" pitchFamily="34" charset="0"/>
              </a:rPr>
              <a:t>,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CSV</a:t>
            </a:r>
            <a:r>
              <a:rPr lang="fr-FR" sz="1000" b="1" dirty="0" smtClean="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ou</a:t>
            </a:r>
            <a:r>
              <a:rPr lang="fr-FR" sz="1000" b="1" dirty="0" smtClean="0">
                <a:latin typeface="Open Sans" panose="020B0606030504020204" pitchFamily="34" charset="0"/>
                <a:ea typeface="Open Sans" panose="020B0606030504020204" pitchFamily="34" charset="0"/>
                <a:cs typeface="Open Sans" panose="020B0606030504020204" pitchFamily="34" charset="0"/>
              </a:rPr>
              <a:t>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DOCX</a:t>
            </a:r>
            <a:r>
              <a:rPr lang="fr-FR" sz="1000" dirty="0" smtClean="0">
                <a:latin typeface="Open Sans" panose="020B0606030504020204" pitchFamily="34" charset="0"/>
                <a:ea typeface="Open Sans" panose="020B0606030504020204" pitchFamily="34" charset="0"/>
                <a:cs typeface="Open Sans" panose="020B0606030504020204" pitchFamily="34" charset="0"/>
              </a:rPr>
              <a:t>.</a:t>
            </a:r>
          </a:p>
          <a:p>
            <a:pPr algn="just"/>
            <a:endParaRPr lang="fr-FR" sz="400" dirty="0" smtClean="0">
              <a:latin typeface="Open Sans" panose="020B0606030504020204" pitchFamily="34" charset="0"/>
              <a:ea typeface="Open Sans" panose="020B0606030504020204" pitchFamily="34" charset="0"/>
              <a:cs typeface="Open Sans" panose="020B0606030504020204" pitchFamily="34" charset="0"/>
            </a:endParaRPr>
          </a:p>
          <a:p>
            <a:pPr algn="just"/>
            <a:r>
              <a:rPr lang="fr-FR" sz="1000" i="1" dirty="0" smtClean="0">
                <a:latin typeface="Open Sans" panose="020B0606030504020204" pitchFamily="34" charset="0"/>
                <a:ea typeface="Open Sans" panose="020B0606030504020204" pitchFamily="34" charset="0"/>
                <a:cs typeface="Open Sans" panose="020B0606030504020204" pitchFamily="34" charset="0"/>
              </a:rPr>
              <a:t>A noter : La fonction  « </a:t>
            </a:r>
            <a:r>
              <a:rPr lang="fr-FR" sz="1000" b="1" i="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Déplier</a:t>
            </a:r>
            <a:r>
              <a:rPr lang="fr-FR" sz="1000" i="1" dirty="0" smtClean="0">
                <a:latin typeface="Open Sans" panose="020B0606030504020204" pitchFamily="34" charset="0"/>
                <a:ea typeface="Open Sans" panose="020B0606030504020204" pitchFamily="34" charset="0"/>
                <a:cs typeface="Open Sans" panose="020B0606030504020204" pitchFamily="34" charset="0"/>
              </a:rPr>
              <a:t> » vous permet de sélectionner les champs que vous voulez voir apparaitre dans votre document.</a:t>
            </a:r>
            <a:endParaRPr lang="fr-FR" sz="10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24" name="ZoneTexte 23"/>
          <p:cNvSpPr txBox="1"/>
          <p:nvPr/>
        </p:nvSpPr>
        <p:spPr>
          <a:xfrm>
            <a:off x="4076148" y="5255622"/>
            <a:ext cx="207820"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Tree>
    <p:extLst>
      <p:ext uri="{BB962C8B-B14F-4D97-AF65-F5344CB8AC3E}">
        <p14:creationId xmlns:p14="http://schemas.microsoft.com/office/powerpoint/2010/main" val="2475775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12</a:t>
            </a:fld>
            <a:endParaRPr lang="fr-FR" sz="1050" dirty="0">
              <a:solidFill>
                <a:schemeClr val="tx1"/>
              </a:solidFill>
            </a:endParaRPr>
          </a:p>
        </p:txBody>
      </p:sp>
      <p:sp>
        <p:nvSpPr>
          <p:cNvPr id="6" name="Rectangle 5"/>
          <p:cNvSpPr/>
          <p:nvPr/>
        </p:nvSpPr>
        <p:spPr>
          <a:xfrm>
            <a:off x="3779912" y="836712"/>
            <a:ext cx="1872208" cy="153662"/>
          </a:xfrm>
          <a:prstGeom prst="rect">
            <a:avLst/>
          </a:prstGeom>
          <a:solidFill>
            <a:srgbClr val="FFD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LA FICHE ARTICLE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52" y="1124744"/>
            <a:ext cx="5040560" cy="5265553"/>
          </a:xfrm>
          <a:prstGeom prst="rect">
            <a:avLst/>
          </a:prstGeom>
        </p:spPr>
      </p:pic>
      <p:sp>
        <p:nvSpPr>
          <p:cNvPr id="10" name="Rectangle 9"/>
          <p:cNvSpPr/>
          <p:nvPr/>
        </p:nvSpPr>
        <p:spPr>
          <a:xfrm>
            <a:off x="1817832" y="1772816"/>
            <a:ext cx="2448000" cy="1476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373885" y="1771357"/>
            <a:ext cx="1134219" cy="273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4373884" y="2096896"/>
            <a:ext cx="1134219" cy="360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4373885" y="2510816"/>
            <a:ext cx="1134219" cy="360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4372445" y="2924944"/>
            <a:ext cx="1134219" cy="468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611832" y="4005064"/>
            <a:ext cx="4896000" cy="1659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66949" y="1844824"/>
            <a:ext cx="1087200" cy="15264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778501" y="3429000"/>
            <a:ext cx="864096" cy="5040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5652120" y="1124744"/>
            <a:ext cx="3168352" cy="4862870"/>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Chaque article fait l’objet de la description la plus détaillée possible avec les critères suivants :</a:t>
            </a:r>
          </a:p>
          <a:p>
            <a:endParaRPr lang="fr-FR" sz="500" dirty="0" smtClean="0">
              <a:latin typeface="Open Sans" panose="020B0606030504020204" pitchFamily="34" charset="0"/>
              <a:ea typeface="Open Sans" panose="020B0606030504020204" pitchFamily="34" charset="0"/>
              <a:cs typeface="Open Sans" panose="020B0606030504020204" pitchFamily="34" charset="0"/>
            </a:endParaRPr>
          </a:p>
          <a:p>
            <a:pPr algn="just">
              <a:spcAft>
                <a:spcPts val="600"/>
              </a:spcAft>
            </a:pPr>
            <a:r>
              <a:rPr lang="fr-FR" sz="1000" dirty="0" smtClean="0">
                <a:latin typeface="Open Sans" panose="020B0606030504020204" pitchFamily="34" charset="0"/>
                <a:ea typeface="Open Sans" panose="020B0606030504020204" pitchFamily="34" charset="0"/>
                <a:cs typeface="Open Sans" panose="020B0606030504020204" pitchFamily="34" charset="0"/>
              </a:rPr>
              <a:t>Visuel de couverture / Titre / Auteur / Éditeur / Collection / Fournisseur / Diffuseur / Date </a:t>
            </a:r>
            <a:r>
              <a:rPr lang="fr-FR" sz="1000" dirty="0">
                <a:latin typeface="Open Sans" panose="020B0606030504020204" pitchFamily="34" charset="0"/>
                <a:ea typeface="Open Sans" panose="020B0606030504020204" pitchFamily="34" charset="0"/>
                <a:cs typeface="Open Sans" panose="020B0606030504020204" pitchFamily="34" charset="0"/>
              </a:rPr>
              <a:t>de </a:t>
            </a:r>
            <a:r>
              <a:rPr lang="fr-FR" sz="1000" dirty="0" smtClean="0">
                <a:latin typeface="Open Sans" panose="020B0606030504020204" pitchFamily="34" charset="0"/>
                <a:ea typeface="Open Sans" panose="020B0606030504020204" pitchFamily="34" charset="0"/>
                <a:cs typeface="Open Sans" panose="020B0606030504020204" pitchFamily="34" charset="0"/>
              </a:rPr>
              <a:t>publication / EAN / Format / Support / Dimension / Nombre </a:t>
            </a:r>
            <a:r>
              <a:rPr lang="fr-FR" sz="1000" dirty="0">
                <a:latin typeface="Open Sans" panose="020B0606030504020204" pitchFamily="34" charset="0"/>
                <a:ea typeface="Open Sans" panose="020B0606030504020204" pitchFamily="34" charset="0"/>
                <a:cs typeface="Open Sans" panose="020B0606030504020204" pitchFamily="34" charset="0"/>
              </a:rPr>
              <a:t>de </a:t>
            </a:r>
            <a:r>
              <a:rPr lang="fr-FR" sz="1000" dirty="0" smtClean="0">
                <a:latin typeface="Open Sans" panose="020B0606030504020204" pitchFamily="34" charset="0"/>
                <a:ea typeface="Open Sans" panose="020B0606030504020204" pitchFamily="34" charset="0"/>
                <a:cs typeface="Open Sans" panose="020B0606030504020204" pitchFamily="34" charset="0"/>
              </a:rPr>
              <a:t>pages / Cote locale / Disponibilité fournisseur-éditeur / Disponibilité magasin / Prix éditeur / Résumé / Biographie</a:t>
            </a:r>
          </a:p>
          <a:p>
            <a:endParaRPr lang="fr-FR" sz="900" dirty="0">
              <a:latin typeface="Open Sans" panose="020B0606030504020204" pitchFamily="34" charset="0"/>
              <a:ea typeface="Open Sans" panose="020B0606030504020204" pitchFamily="34" charset="0"/>
              <a:cs typeface="Open Sans" panose="020B0606030504020204" pitchFamily="34" charset="0"/>
            </a:endParaRPr>
          </a:p>
          <a:p>
            <a:r>
              <a:rPr lang="fr-FR" sz="1000" dirty="0">
                <a:latin typeface="Open Sans" panose="020B0606030504020204" pitchFamily="34" charset="0"/>
                <a:ea typeface="Open Sans" panose="020B0606030504020204" pitchFamily="34" charset="0"/>
                <a:cs typeface="Open Sans" panose="020B0606030504020204" pitchFamily="34" charset="0"/>
              </a:rPr>
              <a:t>Informations supplémentaires (si nécessaire : </a:t>
            </a: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algn="just"/>
            <a:endParaRPr lang="fr-FR" sz="500" dirty="0">
              <a:latin typeface="Open Sans" panose="020B0606030504020204" pitchFamily="34" charset="0"/>
              <a:ea typeface="Open Sans" panose="020B0606030504020204" pitchFamily="34" charset="0"/>
              <a:cs typeface="Open Sans" panose="020B0606030504020204" pitchFamily="34" charset="0"/>
            </a:endParaRPr>
          </a:p>
          <a:p>
            <a:pPr algn="just">
              <a:spcAft>
                <a:spcPts val="600"/>
              </a:spcAft>
            </a:pPr>
            <a:r>
              <a:rPr lang="fr-FR" sz="1000" dirty="0" smtClean="0">
                <a:latin typeface="Open Sans" panose="020B0606030504020204" pitchFamily="34" charset="0"/>
                <a:ea typeface="Open Sans" panose="020B0606030504020204" pitchFamily="34" charset="0"/>
                <a:cs typeface="Open Sans" panose="020B0606030504020204" pitchFamily="34" charset="0"/>
              </a:rPr>
              <a:t>Dépôt </a:t>
            </a:r>
            <a:r>
              <a:rPr lang="fr-FR" sz="1000" dirty="0">
                <a:latin typeface="Open Sans" panose="020B0606030504020204" pitchFamily="34" charset="0"/>
                <a:ea typeface="Open Sans" panose="020B0606030504020204" pitchFamily="34" charset="0"/>
                <a:cs typeface="Open Sans" panose="020B0606030504020204" pitchFamily="34" charset="0"/>
              </a:rPr>
              <a:t>légal / Support / Nombre de pages / Poids /Type de document / Dimensions / Thème / Dewey / Public / Prix littéraire / Contenu et médiation / Couleur de la couverture / Extrait / Quatrième de couverture</a:t>
            </a:r>
            <a:r>
              <a:rPr lang="fr-FR" sz="1000" dirty="0" smtClean="0">
                <a:latin typeface="Open Sans" panose="020B0606030504020204" pitchFamily="34" charset="0"/>
                <a:ea typeface="Open Sans" panose="020B0606030504020204" pitchFamily="34" charset="0"/>
                <a:cs typeface="Open Sans" panose="020B0606030504020204" pitchFamily="34" charset="0"/>
              </a:rPr>
              <a:t>.</a:t>
            </a:r>
          </a:p>
          <a:p>
            <a:endParaRPr lang="fr-FR" sz="1100" dirty="0">
              <a:solidFill>
                <a:srgbClr val="BF0F1C"/>
              </a:solidFill>
            </a:endParaRPr>
          </a:p>
          <a:p>
            <a:pPr>
              <a:spcAft>
                <a:spcPts val="300"/>
              </a:spcAft>
            </a:pPr>
            <a:r>
              <a:rPr lang="fr-FR" sz="1100" dirty="0" smtClean="0">
                <a:solidFill>
                  <a:srgbClr val="BF0F1C"/>
                </a:solidFill>
              </a:rPr>
              <a:t>❶</a:t>
            </a:r>
            <a:r>
              <a:rPr lang="fr-FR" sz="1000" dirty="0" smtClean="0">
                <a:solidFill>
                  <a:srgbClr val="BF0F1C"/>
                </a:solidFill>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Visuel de couverture de l’ouvrage</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spcAft>
                <a:spcPts val="300"/>
              </a:spcAft>
            </a:pPr>
            <a:r>
              <a:rPr lang="fr-FR" sz="1100" dirty="0" smtClean="0">
                <a:solidFill>
                  <a:srgbClr val="BF0F1C"/>
                </a:solidFill>
              </a:rPr>
              <a:t>❷</a:t>
            </a:r>
            <a:r>
              <a:rPr lang="fr-FR" sz="1000" dirty="0"/>
              <a:t> </a:t>
            </a:r>
            <a:r>
              <a:rPr lang="fr-FR" sz="1000" dirty="0" smtClean="0">
                <a:latin typeface="Open Sans" panose="020B0606030504020204" pitchFamily="34" charset="0"/>
                <a:ea typeface="Open Sans" panose="020B0606030504020204" pitchFamily="34" charset="0"/>
                <a:cs typeface="Open Sans" panose="020B0606030504020204" pitchFamily="34" charset="0"/>
              </a:rPr>
              <a:t>Caractéristiques de l’ouvrage</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spcAft>
                <a:spcPts val="300"/>
              </a:spcAft>
            </a:pPr>
            <a:r>
              <a:rPr lang="fr-FR" sz="1100" dirty="0" smtClean="0">
                <a:solidFill>
                  <a:srgbClr val="BF0F1C"/>
                </a:solidFill>
              </a:rPr>
              <a:t>❸</a:t>
            </a:r>
            <a:r>
              <a:rPr lang="fr-FR" sz="1000" dirty="0"/>
              <a:t> </a:t>
            </a:r>
            <a:r>
              <a:rPr lang="fr-FR" sz="1000" dirty="0" smtClean="0">
                <a:latin typeface="Open Sans" panose="020B0606030504020204" pitchFamily="34" charset="0"/>
                <a:ea typeface="Open Sans" panose="020B0606030504020204" pitchFamily="34" charset="0"/>
                <a:cs typeface="Open Sans" panose="020B0606030504020204" pitchFamily="34" charset="0"/>
              </a:rPr>
              <a:t>Prix TTC de l’ouvrage</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spcAft>
                <a:spcPts val="300"/>
              </a:spcAft>
            </a:pPr>
            <a:r>
              <a:rPr lang="fr-FR" sz="1100" dirty="0" smtClean="0">
                <a:solidFill>
                  <a:srgbClr val="C00000"/>
                </a:solidFill>
              </a:rPr>
              <a:t>❹ </a:t>
            </a:r>
            <a:r>
              <a:rPr lang="fr-FR" sz="1000" dirty="0" smtClean="0">
                <a:latin typeface="Open Sans" panose="020B0606030504020204" pitchFamily="34" charset="0"/>
                <a:ea typeface="Open Sans" panose="020B0606030504020204" pitchFamily="34" charset="0"/>
                <a:cs typeface="Open Sans" panose="020B0606030504020204" pitchFamily="34" charset="0"/>
              </a:rPr>
              <a:t>Disponibilité fournisseur en temps réel</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spcAft>
                <a:spcPts val="300"/>
              </a:spcAft>
            </a:pPr>
            <a:r>
              <a:rPr lang="fr-FR" sz="1100" dirty="0" smtClean="0">
                <a:solidFill>
                  <a:srgbClr val="C00000"/>
                </a:solidFill>
              </a:rPr>
              <a:t>❺ </a:t>
            </a:r>
            <a:r>
              <a:rPr lang="fr-FR" sz="1000" dirty="0" smtClean="0">
                <a:latin typeface="Open Sans" panose="020B0606030504020204" pitchFamily="34" charset="0"/>
                <a:ea typeface="Open Sans" panose="020B0606030504020204" pitchFamily="34" charset="0"/>
                <a:cs typeface="Open Sans" panose="020B0606030504020204" pitchFamily="34" charset="0"/>
              </a:rPr>
              <a:t>Disponibilité du stock SFL</a:t>
            </a:r>
          </a:p>
          <a:p>
            <a:pPr>
              <a:spcAft>
                <a:spcPts val="300"/>
              </a:spcAft>
            </a:pPr>
            <a:r>
              <a:rPr lang="fr-FR" sz="1100" dirty="0" smtClean="0">
                <a:solidFill>
                  <a:srgbClr val="BF0F1C"/>
                </a:solidFill>
              </a:rPr>
              <a:t>❻</a:t>
            </a:r>
            <a:r>
              <a:rPr lang="fr-FR" sz="1100" dirty="0" smtClean="0">
                <a:solidFill>
                  <a:srgbClr val="C00000"/>
                </a:solidFill>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Autres formats de l’ouvrage</a:t>
            </a:r>
          </a:p>
          <a:p>
            <a:pPr>
              <a:spcAft>
                <a:spcPts val="300"/>
              </a:spcAft>
            </a:pPr>
            <a:r>
              <a:rPr lang="fr-FR" sz="1100" dirty="0">
                <a:solidFill>
                  <a:srgbClr val="BF0F1C"/>
                </a:solidFill>
              </a:rPr>
              <a:t>❼</a:t>
            </a:r>
            <a:r>
              <a:rPr lang="fr-FR" sz="1100" dirty="0" smtClean="0">
                <a:solidFill>
                  <a:srgbClr val="BF0F1C"/>
                </a:solidFill>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Alerte signalant la présence de l’ouvrage dans un précédent panier</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spcAft>
                <a:spcPts val="300"/>
              </a:spcAft>
            </a:pPr>
            <a:r>
              <a:rPr lang="fr-FR" sz="1100" dirty="0">
                <a:solidFill>
                  <a:srgbClr val="BF0F1C"/>
                </a:solidFill>
              </a:rPr>
              <a:t>❽ </a:t>
            </a:r>
            <a:r>
              <a:rPr lang="fr-FR" sz="1000" dirty="0" smtClean="0">
                <a:latin typeface="Open Sans" panose="020B0606030504020204" pitchFamily="34" charset="0"/>
                <a:ea typeface="Open Sans" panose="020B0606030504020204" pitchFamily="34" charset="0"/>
                <a:cs typeface="Open Sans" panose="020B0606030504020204" pitchFamily="34" charset="0"/>
              </a:rPr>
              <a:t>Extrait de l’ouvrage et 4ème de couverture</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spcAft>
                <a:spcPts val="300"/>
              </a:spcAft>
            </a:pPr>
            <a:r>
              <a:rPr lang="fr-FR" sz="1100" dirty="0" smtClean="0">
                <a:solidFill>
                  <a:srgbClr val="C00000"/>
                </a:solidFill>
              </a:rPr>
              <a:t>❾</a:t>
            </a:r>
            <a:r>
              <a:rPr lang="fr-FR" sz="1100" dirty="0" smtClean="0">
                <a:solidFill>
                  <a:srgbClr val="BF0F1C"/>
                </a:solidFill>
              </a:rPr>
              <a:t> </a:t>
            </a:r>
            <a:r>
              <a:rPr lang="fr-FR" sz="1000" dirty="0">
                <a:latin typeface="Open Sans" panose="020B0606030504020204" pitchFamily="34" charset="0"/>
                <a:ea typeface="Open Sans" panose="020B0606030504020204" pitchFamily="34" charset="0"/>
                <a:cs typeface="Open Sans" panose="020B0606030504020204" pitchFamily="34" charset="0"/>
              </a:rPr>
              <a:t>Caractéristiques </a:t>
            </a:r>
            <a:r>
              <a:rPr lang="fr-FR" sz="1000" dirty="0" smtClean="0">
                <a:latin typeface="Open Sans" panose="020B0606030504020204" pitchFamily="34" charset="0"/>
                <a:ea typeface="Open Sans" panose="020B0606030504020204" pitchFamily="34" charset="0"/>
                <a:cs typeface="Open Sans" panose="020B0606030504020204" pitchFamily="34" charset="0"/>
              </a:rPr>
              <a:t>détaillées de l’ouvrage</a:t>
            </a:r>
          </a:p>
        </p:txBody>
      </p:sp>
      <p:sp>
        <p:nvSpPr>
          <p:cNvPr id="19" name="ZoneTexte 18"/>
          <p:cNvSpPr txBox="1"/>
          <p:nvPr/>
        </p:nvSpPr>
        <p:spPr>
          <a:xfrm>
            <a:off x="403740" y="1835286"/>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0" name="ZoneTexte 19"/>
          <p:cNvSpPr txBox="1"/>
          <p:nvPr/>
        </p:nvSpPr>
        <p:spPr>
          <a:xfrm>
            <a:off x="3981864" y="1772816"/>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1" name="ZoneTexte 20"/>
          <p:cNvSpPr txBox="1"/>
          <p:nvPr/>
        </p:nvSpPr>
        <p:spPr>
          <a:xfrm>
            <a:off x="5228276" y="1772816"/>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2" name="ZoneTexte 21"/>
          <p:cNvSpPr txBox="1"/>
          <p:nvPr/>
        </p:nvSpPr>
        <p:spPr>
          <a:xfrm>
            <a:off x="5261320" y="2106046"/>
            <a:ext cx="213740" cy="261610"/>
          </a:xfrm>
          <a:prstGeom prst="rect">
            <a:avLst/>
          </a:prstGeom>
          <a:noFill/>
        </p:spPr>
        <p:txBody>
          <a:bodyPr wrap="square" rtlCol="0">
            <a:spAutoFit/>
          </a:bodyPr>
          <a:lstStyle/>
          <a:p>
            <a:pPr algn="ctr"/>
            <a:r>
              <a:rPr lang="fr-FR" sz="1100" dirty="0">
                <a:solidFill>
                  <a:srgbClr val="C00000"/>
                </a:solidFill>
              </a:rPr>
              <a:t>❹</a:t>
            </a:r>
          </a:p>
        </p:txBody>
      </p:sp>
      <p:sp>
        <p:nvSpPr>
          <p:cNvPr id="23" name="ZoneTexte 22"/>
          <p:cNvSpPr txBox="1"/>
          <p:nvPr/>
        </p:nvSpPr>
        <p:spPr>
          <a:xfrm flipH="1">
            <a:off x="5228276" y="2510816"/>
            <a:ext cx="288032" cy="261610"/>
          </a:xfrm>
          <a:prstGeom prst="rect">
            <a:avLst/>
          </a:prstGeom>
          <a:noFill/>
        </p:spPr>
        <p:txBody>
          <a:bodyPr wrap="square" rtlCol="0">
            <a:spAutoFit/>
          </a:bodyPr>
          <a:lstStyle/>
          <a:p>
            <a:pPr algn="ctr"/>
            <a:r>
              <a:rPr lang="fr-FR" sz="1100" dirty="0">
                <a:solidFill>
                  <a:srgbClr val="C00000"/>
                </a:solidFill>
              </a:rPr>
              <a:t>❺</a:t>
            </a:r>
          </a:p>
        </p:txBody>
      </p:sp>
      <p:sp>
        <p:nvSpPr>
          <p:cNvPr id="24" name="ZoneTexte 23"/>
          <p:cNvSpPr txBox="1"/>
          <p:nvPr/>
        </p:nvSpPr>
        <p:spPr>
          <a:xfrm flipH="1">
            <a:off x="5220072" y="2924944"/>
            <a:ext cx="288032" cy="261610"/>
          </a:xfrm>
          <a:prstGeom prst="rect">
            <a:avLst/>
          </a:prstGeom>
          <a:noFill/>
        </p:spPr>
        <p:txBody>
          <a:bodyPr wrap="square" rtlCol="0">
            <a:spAutoFit/>
          </a:bodyPr>
          <a:lstStyle/>
          <a:p>
            <a:pPr algn="ctr"/>
            <a:r>
              <a:rPr lang="fr-FR" sz="1100" dirty="0">
                <a:solidFill>
                  <a:srgbClr val="BF0F1C"/>
                </a:solidFill>
              </a:rPr>
              <a:t>❻</a:t>
            </a:r>
          </a:p>
        </p:txBody>
      </p:sp>
      <p:sp>
        <p:nvSpPr>
          <p:cNvPr id="25" name="ZoneTexte 24"/>
          <p:cNvSpPr txBox="1"/>
          <p:nvPr/>
        </p:nvSpPr>
        <p:spPr>
          <a:xfrm flipH="1">
            <a:off x="490469" y="3550223"/>
            <a:ext cx="288032" cy="261610"/>
          </a:xfrm>
          <a:prstGeom prst="rect">
            <a:avLst/>
          </a:prstGeom>
          <a:noFill/>
        </p:spPr>
        <p:txBody>
          <a:bodyPr wrap="square" rtlCol="0">
            <a:spAutoFit/>
          </a:bodyPr>
          <a:lstStyle/>
          <a:p>
            <a:pPr algn="ctr"/>
            <a:r>
              <a:rPr lang="fr-FR" sz="1100" dirty="0">
                <a:solidFill>
                  <a:srgbClr val="BF0F1C"/>
                </a:solidFill>
              </a:rPr>
              <a:t>❽</a:t>
            </a:r>
          </a:p>
        </p:txBody>
      </p:sp>
      <p:sp>
        <p:nvSpPr>
          <p:cNvPr id="26" name="ZoneTexte 25"/>
          <p:cNvSpPr txBox="1"/>
          <p:nvPr/>
        </p:nvSpPr>
        <p:spPr>
          <a:xfrm flipH="1">
            <a:off x="323528" y="4031486"/>
            <a:ext cx="288032" cy="261610"/>
          </a:xfrm>
          <a:prstGeom prst="rect">
            <a:avLst/>
          </a:prstGeom>
          <a:noFill/>
        </p:spPr>
        <p:txBody>
          <a:bodyPr wrap="square" rtlCol="0">
            <a:spAutoFit/>
          </a:bodyPr>
          <a:lstStyle/>
          <a:p>
            <a:pPr algn="ctr"/>
            <a:r>
              <a:rPr lang="fr-FR" sz="1100" dirty="0">
                <a:solidFill>
                  <a:srgbClr val="C00000"/>
                </a:solidFill>
              </a:rPr>
              <a:t>❾</a:t>
            </a:r>
          </a:p>
        </p:txBody>
      </p:sp>
      <p:pic>
        <p:nvPicPr>
          <p:cNvPr id="2" name="Imag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9251" y="3476027"/>
            <a:ext cx="1116000" cy="457029"/>
          </a:xfrm>
          <a:prstGeom prst="rect">
            <a:avLst/>
          </a:prstGeom>
          <a:ln w="19050">
            <a:solidFill>
              <a:srgbClr val="C00000"/>
            </a:solidFill>
          </a:ln>
        </p:spPr>
      </p:pic>
      <p:sp>
        <p:nvSpPr>
          <p:cNvPr id="27" name="ZoneTexte 26"/>
          <p:cNvSpPr txBox="1"/>
          <p:nvPr/>
        </p:nvSpPr>
        <p:spPr>
          <a:xfrm flipH="1">
            <a:off x="5232838" y="3478309"/>
            <a:ext cx="288032" cy="261610"/>
          </a:xfrm>
          <a:prstGeom prst="rect">
            <a:avLst/>
          </a:prstGeom>
          <a:noFill/>
        </p:spPr>
        <p:txBody>
          <a:bodyPr wrap="square" rtlCol="0">
            <a:spAutoFit/>
          </a:bodyPr>
          <a:lstStyle/>
          <a:p>
            <a:pPr algn="ctr"/>
            <a:r>
              <a:rPr lang="fr-FR" sz="1100" dirty="0">
                <a:solidFill>
                  <a:srgbClr val="BF0F1C"/>
                </a:solidFill>
              </a:rPr>
              <a:t>❼</a:t>
            </a:r>
          </a:p>
        </p:txBody>
      </p:sp>
    </p:spTree>
    <p:extLst>
      <p:ext uri="{BB962C8B-B14F-4D97-AF65-F5344CB8AC3E}">
        <p14:creationId xmlns:p14="http://schemas.microsoft.com/office/powerpoint/2010/main" val="1762014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13</a:t>
            </a:fld>
            <a:endParaRPr lang="fr-FR" sz="1050" dirty="0">
              <a:solidFill>
                <a:schemeClr val="tx1"/>
              </a:solidFill>
            </a:endParaRPr>
          </a:p>
        </p:txBody>
      </p:sp>
      <p:sp>
        <p:nvSpPr>
          <p:cNvPr id="6" name="Rectangle 5"/>
          <p:cNvSpPr/>
          <p:nvPr/>
        </p:nvSpPr>
        <p:spPr>
          <a:xfrm>
            <a:off x="3563888" y="836712"/>
            <a:ext cx="2448272" cy="144016"/>
          </a:xfrm>
          <a:prstGeom prst="rect">
            <a:avLst/>
          </a:prstGeom>
          <a:solidFill>
            <a:srgbClr val="FFD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VEILLE DOCUMENTAIRE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2" y="1743419"/>
            <a:ext cx="7751202" cy="4709917"/>
          </a:xfrm>
          <a:prstGeom prst="rect">
            <a:avLst/>
          </a:prstGeom>
        </p:spPr>
      </p:pic>
      <p:sp>
        <p:nvSpPr>
          <p:cNvPr id="8" name="ZoneTexte 7"/>
          <p:cNvSpPr txBox="1"/>
          <p:nvPr/>
        </p:nvSpPr>
        <p:spPr>
          <a:xfrm>
            <a:off x="467544" y="1124744"/>
            <a:ext cx="8136904" cy="553998"/>
          </a:xfrm>
          <a:prstGeom prst="rect">
            <a:avLst/>
          </a:prstGeom>
          <a:noFill/>
        </p:spPr>
        <p:txBody>
          <a:bodyPr wrap="square" rtlCol="0">
            <a:spAutoFit/>
          </a:bodyPr>
          <a:lstStyle/>
          <a:p>
            <a:pPr algn="just"/>
            <a:r>
              <a:rPr lang="fr-FR" sz="1000" dirty="0">
                <a:latin typeface="Open Sans" panose="020B0606030504020204" pitchFamily="34" charset="0"/>
                <a:ea typeface="Open Sans" panose="020B0606030504020204" pitchFamily="34" charset="0"/>
                <a:cs typeface="Open Sans" panose="020B0606030504020204" pitchFamily="34" charset="0"/>
              </a:rPr>
              <a:t>Pour créer une veille documentaire, il vous faut au préalable effectuer une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recherche avancée </a:t>
            </a:r>
            <a:r>
              <a:rPr lang="fr-FR" sz="1000" dirty="0">
                <a:latin typeface="Open Sans" panose="020B0606030504020204" pitchFamily="34" charset="0"/>
                <a:ea typeface="Open Sans" panose="020B0606030504020204" pitchFamily="34" charset="0"/>
                <a:cs typeface="Open Sans" panose="020B0606030504020204" pitchFamily="34" charset="0"/>
              </a:rPr>
              <a:t>avec les filtres de votre choix. Le choix de ces filtres est déterminant car ce sont eux qui paramètrent votre veille. Une fois les résultats de votre recherche affichés, il vous suffit de cliquer sur le bouton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Créer une veille documentaire</a:t>
            </a:r>
            <a:r>
              <a:rPr lang="fr-FR" sz="1000" dirty="0">
                <a:latin typeface="Open Sans" panose="020B0606030504020204" pitchFamily="34" charset="0"/>
                <a:ea typeface="Open Sans" panose="020B0606030504020204" pitchFamily="34" charset="0"/>
                <a:cs typeface="Open Sans" panose="020B0606030504020204" pitchFamily="34" charset="0"/>
              </a:rPr>
              <a:t>".</a:t>
            </a:r>
          </a:p>
        </p:txBody>
      </p:sp>
      <p:sp>
        <p:nvSpPr>
          <p:cNvPr id="9" name="Rectangle 8"/>
          <p:cNvSpPr/>
          <p:nvPr/>
        </p:nvSpPr>
        <p:spPr>
          <a:xfrm>
            <a:off x="2195736" y="3869874"/>
            <a:ext cx="741600" cy="108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p:cNvCxnSpPr/>
          <p:nvPr/>
        </p:nvCxnSpPr>
        <p:spPr>
          <a:xfrm>
            <a:off x="2555776" y="1629048"/>
            <a:ext cx="0" cy="22320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26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14</a:t>
            </a:fld>
            <a:endParaRPr lang="fr-FR" sz="1050" dirty="0">
              <a:solidFill>
                <a:schemeClr val="tx1"/>
              </a:solidFill>
            </a:endParaRPr>
          </a:p>
        </p:txBody>
      </p:sp>
      <p:sp>
        <p:nvSpPr>
          <p:cNvPr id="6" name="Rectangle 5"/>
          <p:cNvSpPr/>
          <p:nvPr/>
        </p:nvSpPr>
        <p:spPr>
          <a:xfrm>
            <a:off x="3563888" y="836712"/>
            <a:ext cx="2448272" cy="144016"/>
          </a:xfrm>
          <a:prstGeom prst="rect">
            <a:avLst/>
          </a:prstGeom>
          <a:solidFill>
            <a:srgbClr val="FFD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VEILLE DOCUMENTAIRE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ZoneTexte 7"/>
          <p:cNvSpPr txBox="1"/>
          <p:nvPr/>
        </p:nvSpPr>
        <p:spPr>
          <a:xfrm>
            <a:off x="4139952" y="1199074"/>
            <a:ext cx="4608512" cy="3816429"/>
          </a:xfrm>
          <a:prstGeom prst="rect">
            <a:avLst/>
          </a:prstGeom>
          <a:noFill/>
        </p:spPr>
        <p:txBody>
          <a:bodyPr wrap="square" rtlCol="0">
            <a:spAutoFit/>
          </a:bodyPr>
          <a:lstStyle/>
          <a:p>
            <a:pPr algn="just"/>
            <a:r>
              <a:rPr lang="fr-FR" sz="1000" dirty="0">
                <a:latin typeface="Open Sans" panose="020B0606030504020204" pitchFamily="34" charset="0"/>
                <a:ea typeface="Open Sans" panose="020B0606030504020204" pitchFamily="34" charset="0"/>
                <a:cs typeface="Open Sans" panose="020B0606030504020204" pitchFamily="34" charset="0"/>
              </a:rPr>
              <a:t>Vous pouvez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nommer votre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veille </a:t>
            </a:r>
            <a:r>
              <a:rPr lang="fr-FR" sz="1100" dirty="0" smtClean="0">
                <a:solidFill>
                  <a:srgbClr val="BF0F1C"/>
                </a:solidFill>
              </a:rPr>
              <a:t>❶</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choisir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à qui vous souhaitez également envoyer cette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veille </a:t>
            </a:r>
            <a:r>
              <a:rPr lang="fr-FR" sz="1100" dirty="0" smtClean="0">
                <a:solidFill>
                  <a:srgbClr val="BF0F1C"/>
                </a:solidFill>
              </a:rPr>
              <a:t>❷</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et à quelle fréquence vous souhaitez recevoir vos mails d’alerte. </a:t>
            </a:r>
            <a:r>
              <a:rPr lang="fr-FR" sz="1000" dirty="0" smtClean="0">
                <a:latin typeface="Open Sans" panose="020B0606030504020204" pitchFamily="34" charset="0"/>
                <a:ea typeface="Open Sans" panose="020B0606030504020204" pitchFamily="34" charset="0"/>
                <a:cs typeface="Open Sans" panose="020B0606030504020204" pitchFamily="34" charset="0"/>
              </a:rPr>
              <a:t>Vous </a:t>
            </a:r>
            <a:r>
              <a:rPr lang="fr-FR" sz="1000" dirty="0">
                <a:latin typeface="Open Sans" panose="020B0606030504020204" pitchFamily="34" charset="0"/>
                <a:ea typeface="Open Sans" panose="020B0606030504020204" pitchFamily="34" charset="0"/>
                <a:cs typeface="Open Sans" panose="020B0606030504020204" pitchFamily="34" charset="0"/>
              </a:rPr>
              <a:t>avez le choix entre deux types de veilles : soit être prévenu à la parution de l’ouvrage (veille à parution), soit être prévenu lorsque l’ouvrage est ajouté dans ORB (veille à paraître). Vous avez également la possibilité de choisir d’être averti ou non si un résultat de veille ne comportait aucun ouvrage correspondant.</a:t>
            </a:r>
          </a:p>
          <a:p>
            <a:pPr algn="just"/>
            <a:r>
              <a:rPr lang="fr-FR" sz="1000" dirty="0">
                <a:latin typeface="Open Sans" panose="020B0606030504020204" pitchFamily="34" charset="0"/>
                <a:ea typeface="Open Sans" panose="020B0606030504020204" pitchFamily="34" charset="0"/>
                <a:cs typeface="Open Sans" panose="020B0606030504020204" pitchFamily="34" charset="0"/>
              </a:rPr>
              <a:t> </a:t>
            </a:r>
          </a:p>
          <a:p>
            <a:pPr algn="just"/>
            <a:r>
              <a:rPr lang="fr-FR" sz="1000" dirty="0">
                <a:latin typeface="Open Sans" panose="020B0606030504020204" pitchFamily="34" charset="0"/>
                <a:ea typeface="Open Sans" panose="020B0606030504020204" pitchFamily="34" charset="0"/>
                <a:cs typeface="Open Sans" panose="020B0606030504020204" pitchFamily="34" charset="0"/>
              </a:rPr>
              <a:t>A noter : Si vous souhaitez ajouter d’autres utilisateurs à votre veille, vous avez le choix parmi tous ceux qui travaillent au sein du même réseau que vous et qui possèdent un compte utilisateur. Par contre, vous ne pouvez pas saisir d’adresse mail externe</a:t>
            </a:r>
            <a:r>
              <a:rPr lang="fr-FR" sz="1000" dirty="0" smtClean="0">
                <a:latin typeface="Open Sans" panose="020B0606030504020204" pitchFamily="34" charset="0"/>
                <a:ea typeface="Open Sans" panose="020B0606030504020204" pitchFamily="34" charset="0"/>
                <a:cs typeface="Open Sans" panose="020B0606030504020204" pitchFamily="34" charset="0"/>
              </a:rPr>
              <a:t>.</a:t>
            </a:r>
          </a:p>
          <a:p>
            <a:pPr algn="just"/>
            <a:endParaRPr lang="fr-FR" sz="1000" dirty="0">
              <a:latin typeface="Open Sans" panose="020B0606030504020204" pitchFamily="34" charset="0"/>
              <a:ea typeface="Open Sans" panose="020B0606030504020204" pitchFamily="34" charset="0"/>
              <a:cs typeface="Open Sans" panose="020B0606030504020204" pitchFamily="34" charset="0"/>
            </a:endParaRPr>
          </a:p>
          <a:p>
            <a:pPr algn="just"/>
            <a:r>
              <a:rPr lang="fr-FR" sz="1000" dirty="0" smtClean="0">
                <a:latin typeface="Open Sans" panose="020B0606030504020204" pitchFamily="34" charset="0"/>
                <a:ea typeface="Open Sans" panose="020B0606030504020204" pitchFamily="34" charset="0"/>
                <a:cs typeface="Open Sans" panose="020B0606030504020204" pitchFamily="34" charset="0"/>
              </a:rPr>
              <a:t>En </a:t>
            </a:r>
            <a:r>
              <a:rPr lang="fr-FR" sz="1000" dirty="0">
                <a:latin typeface="Open Sans" panose="020B0606030504020204" pitchFamily="34" charset="0"/>
                <a:ea typeface="Open Sans" panose="020B0606030504020204" pitchFamily="34" charset="0"/>
                <a:cs typeface="Open Sans" panose="020B0606030504020204" pitchFamily="34" charset="0"/>
              </a:rPr>
              <a:t>ce qui concerne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la fréquence d’envoi des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mails </a:t>
            </a:r>
            <a:r>
              <a:rPr lang="fr-FR" sz="1100" dirty="0">
                <a:solidFill>
                  <a:srgbClr val="BF0F1C"/>
                </a:solidFill>
              </a:rPr>
              <a:t>❸</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vous avez le choix entre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Journalière</a:t>
            </a:r>
            <a:r>
              <a:rPr lang="fr-FR" sz="1000" b="1" dirty="0">
                <a:latin typeface="Open Sans" panose="020B0606030504020204" pitchFamily="34" charset="0"/>
                <a:ea typeface="Open Sans" panose="020B0606030504020204" pitchFamily="34" charset="0"/>
                <a:cs typeface="Open Sans" panose="020B0606030504020204" pitchFamily="34" charset="0"/>
              </a:rPr>
              <a:t>,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Hebdomadaire</a:t>
            </a:r>
            <a:r>
              <a:rPr lang="fr-FR" sz="1000" b="1" dirty="0">
                <a:latin typeface="Open Sans" panose="020B0606030504020204" pitchFamily="34" charset="0"/>
                <a:ea typeface="Open Sans" panose="020B0606030504020204" pitchFamily="34" charset="0"/>
                <a:cs typeface="Open Sans" panose="020B0606030504020204" pitchFamily="34" charset="0"/>
              </a:rPr>
              <a:t>,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Bimensuelle</a:t>
            </a:r>
            <a:r>
              <a:rPr lang="fr-FR" sz="1000" b="1" dirty="0">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ou</a:t>
            </a:r>
            <a:r>
              <a:rPr lang="fr-FR" sz="1000" b="1" dirty="0">
                <a:latin typeface="Open Sans" panose="020B0606030504020204" pitchFamily="34" charset="0"/>
                <a:ea typeface="Open Sans" panose="020B0606030504020204" pitchFamily="34" charset="0"/>
                <a:cs typeface="Open Sans" panose="020B0606030504020204" pitchFamily="34" charset="0"/>
              </a:rPr>
              <a:t>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Mensuelle</a:t>
            </a:r>
            <a:r>
              <a:rPr lang="fr-FR" sz="1000" dirty="0">
                <a:latin typeface="Open Sans" panose="020B0606030504020204" pitchFamily="34" charset="0"/>
                <a:ea typeface="Open Sans" panose="020B0606030504020204" pitchFamily="34" charset="0"/>
                <a:cs typeface="Open Sans" panose="020B0606030504020204" pitchFamily="34" charset="0"/>
              </a:rPr>
              <a:t>. Si vous choisissez une fréquence hebdomadaire, vous pouvez choisir le ou les jours de la semaine où vous souhaitez recevoir vos alertes ; une veille bimensuelle vous enverra un mail tous les 15 jours (le jour de la création de la veille, puis un suivant 15 jours plus tard, et ainsi de suite); une veille mensuelle vous enverra un mail à chaque date anniversaire de création de votre veille (par exemple tous les 3 du mois). Les mails d’alerte comportent un lien vous permettant de consulter les résultats de vos veilles documentaires.</a:t>
            </a:r>
          </a:p>
          <a:p>
            <a:pPr algn="just"/>
            <a:endParaRPr lang="fr-FR" sz="1000" dirty="0"/>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196752"/>
            <a:ext cx="3517991" cy="5096376"/>
          </a:xfrm>
          <a:prstGeom prst="rect">
            <a:avLst/>
          </a:prstGeom>
        </p:spPr>
      </p:pic>
      <p:sp>
        <p:nvSpPr>
          <p:cNvPr id="9" name="Rectangle 8"/>
          <p:cNvSpPr/>
          <p:nvPr/>
        </p:nvSpPr>
        <p:spPr>
          <a:xfrm>
            <a:off x="611560" y="1844824"/>
            <a:ext cx="3225600" cy="21602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251520" y="1819420"/>
            <a:ext cx="351836"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11" name="Rectangle 10"/>
          <p:cNvSpPr/>
          <p:nvPr/>
        </p:nvSpPr>
        <p:spPr>
          <a:xfrm>
            <a:off x="619445" y="3032956"/>
            <a:ext cx="3225600" cy="2304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11560" y="3933056"/>
            <a:ext cx="3214800" cy="95138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287524" y="2996952"/>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14" name="ZoneTexte 13"/>
          <p:cNvSpPr txBox="1"/>
          <p:nvPr/>
        </p:nvSpPr>
        <p:spPr>
          <a:xfrm>
            <a:off x="288138" y="3923332"/>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Tree>
    <p:extLst>
      <p:ext uri="{BB962C8B-B14F-4D97-AF65-F5344CB8AC3E}">
        <p14:creationId xmlns:p14="http://schemas.microsoft.com/office/powerpoint/2010/main" val="2995071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15</a:t>
            </a:fld>
            <a:endParaRPr lang="fr-FR" sz="1050" dirty="0">
              <a:solidFill>
                <a:schemeClr val="tx1"/>
              </a:solidFill>
            </a:endParaRPr>
          </a:p>
        </p:txBody>
      </p:sp>
      <p:sp>
        <p:nvSpPr>
          <p:cNvPr id="9" name="Rectangle 8"/>
          <p:cNvSpPr/>
          <p:nvPr/>
        </p:nvSpPr>
        <p:spPr>
          <a:xfrm>
            <a:off x="3995936" y="836712"/>
            <a:ext cx="1440160" cy="144016"/>
          </a:xfrm>
          <a:prstGeom prst="rect">
            <a:avLst/>
          </a:prstGeom>
          <a:solidFill>
            <a:srgbClr val="D7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0"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LES PANIERS</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ZoneTexte 10"/>
          <p:cNvSpPr txBox="1"/>
          <p:nvPr/>
        </p:nvSpPr>
        <p:spPr>
          <a:xfrm>
            <a:off x="467544" y="1238563"/>
            <a:ext cx="8136904" cy="246221"/>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Une fois vos ajouts finis, vous pouvez retrouver vos </a:t>
            </a:r>
            <a:r>
              <a:rPr lang="fr-FR" sz="1000" dirty="0" smtClean="0">
                <a:latin typeface="Open Sans" panose="020B0606030504020204" pitchFamily="34" charset="0"/>
                <a:ea typeface="Open Sans" panose="020B0606030504020204" pitchFamily="34" charset="0"/>
                <a:cs typeface="Open Sans" panose="020B0606030504020204" pitchFamily="34" charset="0"/>
              </a:rPr>
              <a:t>paniers </a:t>
            </a:r>
            <a:r>
              <a:rPr lang="fr-FR" sz="1000" dirty="0">
                <a:latin typeface="Open Sans" panose="020B0606030504020204" pitchFamily="34" charset="0"/>
                <a:ea typeface="Open Sans" panose="020B0606030504020204" pitchFamily="34" charset="0"/>
                <a:cs typeface="Open Sans" panose="020B0606030504020204" pitchFamily="34" charset="0"/>
              </a:rPr>
              <a:t>dans l’onglet </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r>
              <a:rPr lang="fr-FR" sz="1000" b="1" dirty="0" smtClean="0">
                <a:solidFill>
                  <a:srgbClr val="BF0F1C"/>
                </a:solidFill>
                <a:latin typeface="Open Sans" panose="020B0606030504020204" pitchFamily="34" charset="0"/>
                <a:ea typeface="Open Sans" panose="020B0606030504020204" pitchFamily="34" charset="0"/>
                <a:cs typeface="Open Sans" panose="020B0606030504020204" pitchFamily="34" charset="0"/>
              </a:rPr>
              <a:t>Paniers</a:t>
            </a:r>
            <a:r>
              <a:rPr lang="fr-FR" sz="1000" dirty="0" smtClean="0">
                <a:latin typeface="Open Sans" panose="020B0606030504020204" pitchFamily="34" charset="0"/>
                <a:ea typeface="Open Sans" panose="020B0606030504020204" pitchFamily="34" charset="0"/>
                <a:cs typeface="Open Sans" panose="020B0606030504020204" pitchFamily="34" charset="0"/>
              </a:rPr>
              <a:t> » </a:t>
            </a:r>
            <a:r>
              <a:rPr lang="fr-FR" sz="1000" dirty="0">
                <a:latin typeface="Open Sans" panose="020B0606030504020204" pitchFamily="34" charset="0"/>
                <a:ea typeface="Open Sans" panose="020B0606030504020204" pitchFamily="34" charset="0"/>
                <a:cs typeface="Open Sans" panose="020B0606030504020204" pitchFamily="34" charset="0"/>
              </a:rPr>
              <a:t>en haut de la </a:t>
            </a:r>
            <a:r>
              <a:rPr lang="fr-FR" sz="1000" dirty="0" smtClean="0">
                <a:latin typeface="Open Sans" panose="020B0606030504020204" pitchFamily="34" charset="0"/>
                <a:ea typeface="Open Sans" panose="020B0606030504020204" pitchFamily="34" charset="0"/>
                <a:cs typeface="Open Sans" panose="020B0606030504020204" pitchFamily="34" charset="0"/>
              </a:rPr>
              <a:t>page :</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64" y="1544423"/>
            <a:ext cx="7092280" cy="683067"/>
          </a:xfrm>
          <a:prstGeom prst="rect">
            <a:avLst/>
          </a:prstGeom>
        </p:spPr>
      </p:pic>
      <p:sp>
        <p:nvSpPr>
          <p:cNvPr id="13" name="ZoneTexte 12"/>
          <p:cNvSpPr txBox="1"/>
          <p:nvPr/>
        </p:nvSpPr>
        <p:spPr>
          <a:xfrm>
            <a:off x="467544" y="2318683"/>
            <a:ext cx="8136904" cy="246221"/>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La page se présente </a:t>
            </a:r>
            <a:r>
              <a:rPr lang="fr-FR" sz="1000" dirty="0" smtClean="0">
                <a:latin typeface="Open Sans" panose="020B0606030504020204" pitchFamily="34" charset="0"/>
                <a:ea typeface="Open Sans" panose="020B0606030504020204" pitchFamily="34" charset="0"/>
                <a:cs typeface="Open Sans" panose="020B0606030504020204" pitchFamily="34" charset="0"/>
              </a:rPr>
              <a:t>comme ceci :</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065" y="2636912"/>
            <a:ext cx="8100389" cy="2260434"/>
          </a:xfrm>
          <a:prstGeom prst="rect">
            <a:avLst/>
          </a:prstGeom>
        </p:spPr>
      </p:pic>
      <p:sp>
        <p:nvSpPr>
          <p:cNvPr id="14" name="ZoneTexte 13"/>
          <p:cNvSpPr txBox="1"/>
          <p:nvPr/>
        </p:nvSpPr>
        <p:spPr>
          <a:xfrm>
            <a:off x="2591712" y="4221088"/>
            <a:ext cx="5932524" cy="651460"/>
          </a:xfrm>
          <a:prstGeom prst="rect">
            <a:avLst/>
          </a:prstGeom>
          <a:noFill/>
        </p:spPr>
        <p:txBody>
          <a:bodyPr wrap="square" rtlCol="0">
            <a:spAutoFit/>
          </a:bodyPr>
          <a:lstStyle/>
          <a:p>
            <a:pPr>
              <a:spcAft>
                <a:spcPts val="200"/>
              </a:spcAft>
            </a:pPr>
            <a:r>
              <a:rPr lang="fr-FR" sz="1100" dirty="0" smtClean="0">
                <a:solidFill>
                  <a:srgbClr val="BF0F1C"/>
                </a:solidFill>
              </a:rPr>
              <a:t>❶</a:t>
            </a:r>
            <a:r>
              <a:rPr lang="fr-FR" sz="1000" dirty="0" smtClean="0">
                <a:solidFill>
                  <a:srgbClr val="BF0F1C"/>
                </a:solidFill>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Vous </a:t>
            </a:r>
            <a:r>
              <a:rPr lang="fr-FR" sz="1000" dirty="0">
                <a:latin typeface="Open Sans" panose="020B0606030504020204" pitchFamily="34" charset="0"/>
                <a:ea typeface="Open Sans" panose="020B0606030504020204" pitchFamily="34" charset="0"/>
                <a:cs typeface="Open Sans" panose="020B0606030504020204" pitchFamily="34" charset="0"/>
              </a:rPr>
              <a:t>retrouverez vos différents panier, cliquez sur le nom du panier pour voir les </a:t>
            </a:r>
            <a:r>
              <a:rPr lang="fr-FR" sz="1000" dirty="0" smtClean="0">
                <a:latin typeface="Open Sans" panose="020B0606030504020204" pitchFamily="34" charset="0"/>
                <a:ea typeface="Open Sans" panose="020B0606030504020204" pitchFamily="34" charset="0"/>
                <a:cs typeface="Open Sans" panose="020B0606030504020204" pitchFamily="34" charset="0"/>
              </a:rPr>
              <a:t>détails</a:t>
            </a:r>
          </a:p>
          <a:p>
            <a:pPr>
              <a:spcAft>
                <a:spcPts val="200"/>
              </a:spcAft>
            </a:pPr>
            <a:r>
              <a:rPr lang="fr-FR" sz="1100" dirty="0" smtClean="0">
                <a:solidFill>
                  <a:srgbClr val="BF0F1C"/>
                </a:solidFill>
              </a:rPr>
              <a:t>❷</a:t>
            </a:r>
            <a:r>
              <a:rPr lang="fr-FR" sz="1000" dirty="0" smtClean="0"/>
              <a:t> </a:t>
            </a:r>
            <a:r>
              <a:rPr lang="fr-FR" sz="1000" dirty="0" smtClean="0">
                <a:latin typeface="Open Sans" panose="020B0606030504020204" pitchFamily="34" charset="0"/>
                <a:ea typeface="Open Sans" panose="020B0606030504020204" pitchFamily="34" charset="0"/>
                <a:cs typeface="Open Sans" panose="020B0606030504020204" pitchFamily="34" charset="0"/>
              </a:rPr>
              <a:t>Ici </a:t>
            </a:r>
            <a:r>
              <a:rPr lang="fr-FR" sz="1000" dirty="0">
                <a:latin typeface="Open Sans" panose="020B0606030504020204" pitchFamily="34" charset="0"/>
                <a:ea typeface="Open Sans" panose="020B0606030504020204" pitchFamily="34" charset="0"/>
                <a:cs typeface="Open Sans" panose="020B0606030504020204" pitchFamily="34" charset="0"/>
              </a:rPr>
              <a:t>se trouvent différentes légendes pour les pictogrammes que vous pourriez rencontrer</a:t>
            </a:r>
          </a:p>
          <a:p>
            <a:r>
              <a:rPr lang="fr-FR" sz="1100" dirty="0" smtClean="0">
                <a:solidFill>
                  <a:srgbClr val="BF0F1C"/>
                </a:solidFill>
              </a:rPr>
              <a:t>❸</a:t>
            </a:r>
            <a:r>
              <a:rPr lang="fr-FR" sz="1000" dirty="0" smtClean="0"/>
              <a:t> I</a:t>
            </a:r>
            <a:r>
              <a:rPr lang="fr-FR" sz="1000" dirty="0" smtClean="0">
                <a:latin typeface="Open Sans" panose="020B0606030504020204" pitchFamily="34" charset="0"/>
                <a:ea typeface="Open Sans" panose="020B0606030504020204" pitchFamily="34" charset="0"/>
                <a:cs typeface="Open Sans" panose="020B0606030504020204" pitchFamily="34" charset="0"/>
              </a:rPr>
              <a:t>ci </a:t>
            </a:r>
            <a:r>
              <a:rPr lang="fr-FR" sz="1000" dirty="0">
                <a:latin typeface="Open Sans" panose="020B0606030504020204" pitchFamily="34" charset="0"/>
                <a:ea typeface="Open Sans" panose="020B0606030504020204" pitchFamily="34" charset="0"/>
                <a:cs typeface="Open Sans" panose="020B0606030504020204" pitchFamily="34" charset="0"/>
              </a:rPr>
              <a:t>s’affiche une arborescence de vos </a:t>
            </a:r>
            <a:r>
              <a:rPr lang="fr-FR" sz="1000" dirty="0" smtClean="0">
                <a:latin typeface="Open Sans" panose="020B0606030504020204" pitchFamily="34" charset="0"/>
                <a:ea typeface="Open Sans" panose="020B0606030504020204" pitchFamily="34" charset="0"/>
                <a:cs typeface="Open Sans" panose="020B0606030504020204" pitchFamily="34" charset="0"/>
              </a:rPr>
              <a:t>paniers</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ZoneTexte 14"/>
          <p:cNvSpPr txBox="1"/>
          <p:nvPr/>
        </p:nvSpPr>
        <p:spPr>
          <a:xfrm>
            <a:off x="8684660" y="3167390"/>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16" name="ZoneTexte 15"/>
          <p:cNvSpPr txBox="1"/>
          <p:nvPr/>
        </p:nvSpPr>
        <p:spPr>
          <a:xfrm>
            <a:off x="2051720" y="3743454"/>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17" name="ZoneTexte 16"/>
          <p:cNvSpPr txBox="1"/>
          <p:nvPr/>
        </p:nvSpPr>
        <p:spPr>
          <a:xfrm>
            <a:off x="2051720" y="2879358"/>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18" name="Rectangle 17"/>
          <p:cNvSpPr/>
          <p:nvPr/>
        </p:nvSpPr>
        <p:spPr>
          <a:xfrm>
            <a:off x="2649711" y="3068961"/>
            <a:ext cx="6012000" cy="50405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576065" y="2636912"/>
            <a:ext cx="1872000" cy="972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39551" y="3717032"/>
            <a:ext cx="1908513" cy="115212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2494" y="4851464"/>
            <a:ext cx="1697108" cy="1385848"/>
          </a:xfrm>
          <a:prstGeom prst="rect">
            <a:avLst/>
          </a:prstGeom>
          <a:ln w="19050">
            <a:solidFill>
              <a:srgbClr val="BF0F1C"/>
            </a:solidFill>
          </a:ln>
        </p:spPr>
      </p:pic>
      <p:cxnSp>
        <p:nvCxnSpPr>
          <p:cNvPr id="21" name="Connecteur droit 20"/>
          <p:cNvCxnSpPr/>
          <p:nvPr/>
        </p:nvCxnSpPr>
        <p:spPr>
          <a:xfrm>
            <a:off x="8388424" y="3573017"/>
            <a:ext cx="0" cy="12615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67544" y="4941168"/>
            <a:ext cx="6336704" cy="1502976"/>
          </a:xfrm>
          <a:prstGeom prst="rect">
            <a:avLst/>
          </a:prstGeom>
          <a:noFill/>
        </p:spPr>
        <p:txBody>
          <a:bodyPr wrap="square" rtlCol="0">
            <a:spAutoFit/>
          </a:bodyPr>
          <a:lstStyle/>
          <a:p>
            <a:pPr algn="just">
              <a:spcAft>
                <a:spcPts val="200"/>
              </a:spcAft>
            </a:pPr>
            <a:r>
              <a:rPr lang="fr-FR" sz="1000" dirty="0">
                <a:latin typeface="Open Sans" panose="020B0606030504020204" pitchFamily="34" charset="0"/>
                <a:ea typeface="Open Sans" panose="020B0606030504020204" pitchFamily="34" charset="0"/>
                <a:cs typeface="Open Sans" panose="020B0606030504020204" pitchFamily="34" charset="0"/>
              </a:rPr>
              <a:t>Vous pouvez constituer plusieurs paniers, en nombre illimité, pour lesquels vous attribuez un titre ou descriptif vous permettant ainsi de les identifier et vous laissant la possibilité d’y revenir à votre guise ou de les fusionner. Notez que vous pouvez </a:t>
            </a:r>
            <a:r>
              <a:rPr lang="fr-FR" sz="1000" b="1" dirty="0">
                <a:solidFill>
                  <a:srgbClr val="BF0F1C"/>
                </a:solidFill>
                <a:latin typeface="Open Sans" panose="020B0606030504020204" pitchFamily="34" charset="0"/>
                <a:ea typeface="Open Sans" panose="020B0606030504020204" pitchFamily="34" charset="0"/>
                <a:cs typeface="Open Sans" panose="020B0606030504020204" pitchFamily="34" charset="0"/>
              </a:rPr>
              <a:t>vérifier en temps réel la disponibilité d’un titre dans nos stocks</a:t>
            </a:r>
            <a:r>
              <a:rPr lang="fr-FR" sz="1000" dirty="0">
                <a:latin typeface="Open Sans" panose="020B0606030504020204" pitchFamily="34" charset="0"/>
                <a:ea typeface="Open Sans" panose="020B0606030504020204" pitchFamily="34" charset="0"/>
                <a:cs typeface="Open Sans" panose="020B0606030504020204" pitchFamily="34" charset="0"/>
              </a:rPr>
              <a:t>. </a:t>
            </a: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algn="just">
              <a:spcAft>
                <a:spcPts val="200"/>
              </a:spcAft>
            </a:pPr>
            <a:endParaRPr lang="fr-FR" sz="500" dirty="0">
              <a:latin typeface="Open Sans" panose="020B0606030504020204" pitchFamily="34" charset="0"/>
              <a:ea typeface="Open Sans" panose="020B0606030504020204" pitchFamily="34" charset="0"/>
              <a:cs typeface="Open Sans" panose="020B0606030504020204" pitchFamily="34" charset="0"/>
            </a:endParaRPr>
          </a:p>
          <a:p>
            <a:pPr algn="just">
              <a:spcAft>
                <a:spcPts val="200"/>
              </a:spcAft>
            </a:pPr>
            <a:r>
              <a:rPr lang="fr-FR" sz="1000" dirty="0">
                <a:latin typeface="Open Sans" panose="020B0606030504020204" pitchFamily="34" charset="0"/>
                <a:ea typeface="Open Sans" panose="020B0606030504020204" pitchFamily="34" charset="0"/>
                <a:cs typeface="Open Sans" panose="020B0606030504020204" pitchFamily="34" charset="0"/>
              </a:rPr>
              <a:t>Pour réaliser vos paniers, il existe deux procédures :</a:t>
            </a:r>
          </a:p>
          <a:p>
            <a:pPr marL="171450" indent="-171450" algn="just">
              <a:spcAft>
                <a:spcPts val="200"/>
              </a:spcAft>
              <a:buFont typeface="Wingdings" panose="05000000000000000000" pitchFamily="2" charset="2"/>
              <a:buChar char="§"/>
            </a:pPr>
            <a:r>
              <a:rPr lang="fr-FR" sz="1000" dirty="0" smtClean="0">
                <a:latin typeface="Open Sans" panose="020B0606030504020204" pitchFamily="34" charset="0"/>
                <a:ea typeface="Open Sans" panose="020B0606030504020204" pitchFamily="34" charset="0"/>
                <a:cs typeface="Open Sans" panose="020B0606030504020204" pitchFamily="34" charset="0"/>
              </a:rPr>
              <a:t>l’ajout </a:t>
            </a:r>
            <a:r>
              <a:rPr lang="fr-FR" sz="1000" dirty="0">
                <a:latin typeface="Open Sans" panose="020B0606030504020204" pitchFamily="34" charset="0"/>
                <a:ea typeface="Open Sans" panose="020B0606030504020204" pitchFamily="34" charset="0"/>
                <a:cs typeface="Open Sans" panose="020B0606030504020204" pitchFamily="34" charset="0"/>
              </a:rPr>
              <a:t>d’un article via la recherche unitaire, les mises en avant et sélections </a:t>
            </a:r>
            <a:r>
              <a:rPr lang="fr-FR" sz="1000" dirty="0" smtClean="0">
                <a:latin typeface="Open Sans" panose="020B0606030504020204" pitchFamily="34" charset="0"/>
                <a:ea typeface="Open Sans" panose="020B0606030504020204" pitchFamily="34" charset="0"/>
                <a:cs typeface="Open Sans" panose="020B0606030504020204" pitchFamily="34" charset="0"/>
              </a:rPr>
              <a:t>SFL</a:t>
            </a:r>
          </a:p>
          <a:p>
            <a:pPr marL="171450" indent="-171450" algn="just">
              <a:spcAft>
                <a:spcPts val="200"/>
              </a:spcAft>
              <a:buFont typeface="Wingdings" panose="05000000000000000000" pitchFamily="2" charset="2"/>
              <a:buChar char="§"/>
            </a:pPr>
            <a:r>
              <a:rPr lang="fr-FR" sz="1000" dirty="0" smtClean="0">
                <a:latin typeface="Open Sans" panose="020B0606030504020204" pitchFamily="34" charset="0"/>
                <a:ea typeface="Open Sans" panose="020B0606030504020204" pitchFamily="34" charset="0"/>
                <a:cs typeface="Open Sans" panose="020B0606030504020204" pitchFamily="34" charset="0"/>
              </a:rPr>
              <a:t>l’ajout </a:t>
            </a:r>
            <a:r>
              <a:rPr lang="fr-FR" sz="1000" dirty="0">
                <a:latin typeface="Open Sans" panose="020B0606030504020204" pitchFamily="34" charset="0"/>
                <a:ea typeface="Open Sans" panose="020B0606030504020204" pitchFamily="34" charset="0"/>
                <a:cs typeface="Open Sans" panose="020B0606030504020204" pitchFamily="34" charset="0"/>
              </a:rPr>
              <a:t>en masse via l’importation issue d’Excel, d’un fichier Word, PDF, ou CSV, d’un devis ou d’une commande passée, ou d’Electre.</a:t>
            </a:r>
          </a:p>
        </p:txBody>
      </p:sp>
    </p:spTree>
    <p:extLst>
      <p:ext uri="{BB962C8B-B14F-4D97-AF65-F5344CB8AC3E}">
        <p14:creationId xmlns:p14="http://schemas.microsoft.com/office/powerpoint/2010/main" val="3876893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16</a:t>
            </a:fld>
            <a:endParaRPr lang="fr-FR" sz="1050" dirty="0">
              <a:solidFill>
                <a:schemeClr val="tx1"/>
              </a:solidFill>
            </a:endParaRPr>
          </a:p>
        </p:txBody>
      </p:sp>
      <p:sp>
        <p:nvSpPr>
          <p:cNvPr id="8" name="Rectangle 7"/>
          <p:cNvSpPr/>
          <p:nvPr/>
        </p:nvSpPr>
        <p:spPr>
          <a:xfrm>
            <a:off x="3491880" y="836712"/>
            <a:ext cx="2520280" cy="144016"/>
          </a:xfrm>
          <a:prstGeom prst="rect">
            <a:avLst/>
          </a:prstGeom>
          <a:solidFill>
            <a:srgbClr val="D7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9"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INFORMATIONS PANIER</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9"/>
          <p:cNvSpPr txBox="1"/>
          <p:nvPr/>
        </p:nvSpPr>
        <p:spPr>
          <a:xfrm>
            <a:off x="467544" y="1238563"/>
            <a:ext cx="8136904" cy="246221"/>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Après avoir </a:t>
            </a:r>
            <a:r>
              <a:rPr lang="fr-FR" sz="1000" dirty="0" smtClean="0">
                <a:latin typeface="Open Sans" panose="020B0606030504020204" pitchFamily="34" charset="0"/>
                <a:ea typeface="Open Sans" panose="020B0606030504020204" pitchFamily="34" charset="0"/>
                <a:cs typeface="Open Sans" panose="020B0606030504020204" pitchFamily="34" charset="0"/>
              </a:rPr>
              <a:t>cliqué </a:t>
            </a:r>
            <a:r>
              <a:rPr lang="fr-FR" sz="1000" dirty="0">
                <a:latin typeface="Open Sans" panose="020B0606030504020204" pitchFamily="34" charset="0"/>
                <a:ea typeface="Open Sans" panose="020B0606030504020204" pitchFamily="34" charset="0"/>
                <a:cs typeface="Open Sans" panose="020B0606030504020204" pitchFamily="34" charset="0"/>
              </a:rPr>
              <a:t>sur le nom d’un panier, vous arrivez sur sa page </a:t>
            </a:r>
            <a:r>
              <a:rPr lang="fr-FR" sz="1000" dirty="0" smtClean="0">
                <a:latin typeface="Open Sans" panose="020B0606030504020204" pitchFamily="34" charset="0"/>
                <a:ea typeface="Open Sans" panose="020B0606030504020204" pitchFamily="34" charset="0"/>
                <a:cs typeface="Open Sans" panose="020B0606030504020204" pitchFamily="34" charset="0"/>
              </a:rPr>
              <a:t>d’informations :</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494232"/>
            <a:ext cx="8372918" cy="3806976"/>
          </a:xfrm>
          <a:prstGeom prst="rect">
            <a:avLst/>
          </a:prstGeom>
        </p:spPr>
      </p:pic>
      <p:sp>
        <p:nvSpPr>
          <p:cNvPr id="11" name="ZoneTexte 10"/>
          <p:cNvSpPr txBox="1"/>
          <p:nvPr/>
        </p:nvSpPr>
        <p:spPr>
          <a:xfrm>
            <a:off x="470493" y="5373216"/>
            <a:ext cx="5932524" cy="1092607"/>
          </a:xfrm>
          <a:prstGeom prst="rect">
            <a:avLst/>
          </a:prstGeom>
          <a:noFill/>
        </p:spPr>
        <p:txBody>
          <a:bodyPr wrap="square" rtlCol="0">
            <a:spAutoFit/>
          </a:bodyPr>
          <a:lstStyle/>
          <a:p>
            <a:pPr>
              <a:spcAft>
                <a:spcPts val="300"/>
              </a:spcAft>
            </a:pPr>
            <a:r>
              <a:rPr lang="fr-FR" sz="1100" dirty="0" smtClean="0">
                <a:solidFill>
                  <a:srgbClr val="C00000"/>
                </a:solidFill>
              </a:rPr>
              <a:t>❶</a:t>
            </a:r>
            <a:r>
              <a:rPr lang="fr-FR" sz="1000" dirty="0" smtClean="0">
                <a:solidFill>
                  <a:srgbClr val="BF0F1C"/>
                </a:solidFill>
              </a:rPr>
              <a:t> </a:t>
            </a:r>
            <a:r>
              <a:rPr lang="fr-FR" sz="1000" dirty="0">
                <a:latin typeface="Open Sans" panose="020B0606030504020204" pitchFamily="34" charset="0"/>
                <a:ea typeface="Open Sans" panose="020B0606030504020204" pitchFamily="34" charset="0"/>
                <a:cs typeface="Open Sans" panose="020B0606030504020204" pitchFamily="34" charset="0"/>
              </a:rPr>
              <a:t>Vous retrouvez tous les articles que vous avez ajoutés à votre panier</a:t>
            </a:r>
          </a:p>
          <a:p>
            <a:pPr>
              <a:spcAft>
                <a:spcPts val="300"/>
              </a:spcAft>
            </a:pPr>
            <a:r>
              <a:rPr lang="fr-FR" sz="1100" dirty="0" smtClean="0">
                <a:solidFill>
                  <a:srgbClr val="C00000"/>
                </a:solidFill>
              </a:rPr>
              <a:t>❷</a:t>
            </a:r>
            <a:r>
              <a:rPr lang="fr-FR" sz="1000" dirty="0"/>
              <a:t> </a:t>
            </a:r>
            <a:r>
              <a:rPr lang="fr-FR" sz="1000" dirty="0">
                <a:latin typeface="Open Sans" panose="020B0606030504020204" pitchFamily="34" charset="0"/>
                <a:ea typeface="Open Sans" panose="020B0606030504020204" pitchFamily="34" charset="0"/>
                <a:cs typeface="Open Sans" panose="020B0606030504020204" pitchFamily="34" charset="0"/>
              </a:rPr>
              <a:t>Boutons pour obtenir un devis ou un bon de commande</a:t>
            </a:r>
          </a:p>
          <a:p>
            <a:pPr>
              <a:spcAft>
                <a:spcPts val="300"/>
              </a:spcAft>
            </a:pPr>
            <a:r>
              <a:rPr lang="fr-FR" sz="1100" dirty="0" smtClean="0">
                <a:solidFill>
                  <a:srgbClr val="C00000"/>
                </a:solidFill>
              </a:rPr>
              <a:t>❸</a:t>
            </a:r>
            <a:r>
              <a:rPr lang="fr-FR" sz="1000" dirty="0"/>
              <a:t> </a:t>
            </a:r>
            <a:r>
              <a:rPr lang="fr-FR" sz="1000" dirty="0">
                <a:latin typeface="Open Sans" panose="020B0606030504020204" pitchFamily="34" charset="0"/>
                <a:ea typeface="Open Sans" panose="020B0606030504020204" pitchFamily="34" charset="0"/>
                <a:cs typeface="Open Sans" panose="020B0606030504020204" pitchFamily="34" charset="0"/>
              </a:rPr>
              <a:t>Options pour interagir avec le panier (Imprimer, envoyer par mail, etc…)</a:t>
            </a:r>
          </a:p>
          <a:p>
            <a:pPr>
              <a:spcAft>
                <a:spcPts val="300"/>
              </a:spcAft>
            </a:pPr>
            <a:r>
              <a:rPr lang="fr-FR" sz="1100" dirty="0" smtClean="0">
                <a:solidFill>
                  <a:srgbClr val="C00000"/>
                </a:solidFill>
              </a:rPr>
              <a:t>❹ </a:t>
            </a:r>
            <a:r>
              <a:rPr lang="fr-FR" sz="1000" dirty="0">
                <a:latin typeface="Open Sans" panose="020B0606030504020204" pitchFamily="34" charset="0"/>
                <a:ea typeface="Open Sans" panose="020B0606030504020204" pitchFamily="34" charset="0"/>
                <a:cs typeface="Open Sans" panose="020B0606030504020204" pitchFamily="34" charset="0"/>
              </a:rPr>
              <a:t>Informations sur votre panier</a:t>
            </a:r>
          </a:p>
          <a:p>
            <a:pPr>
              <a:spcAft>
                <a:spcPts val="300"/>
              </a:spcAft>
            </a:pPr>
            <a:r>
              <a:rPr lang="fr-FR" sz="1100" dirty="0" smtClean="0">
                <a:solidFill>
                  <a:srgbClr val="C00000"/>
                </a:solidFill>
              </a:rPr>
              <a:t>❺ </a:t>
            </a:r>
            <a:r>
              <a:rPr lang="fr-FR" sz="1000" dirty="0">
                <a:latin typeface="Open Sans" panose="020B0606030504020204" pitchFamily="34" charset="0"/>
                <a:ea typeface="Open Sans" panose="020B0606030504020204" pitchFamily="34" charset="0"/>
                <a:cs typeface="Open Sans" panose="020B0606030504020204" pitchFamily="34" charset="0"/>
              </a:rPr>
              <a:t>Affichage des différents coûts relatif à votre </a:t>
            </a:r>
            <a:r>
              <a:rPr lang="fr-FR" sz="1000" dirty="0" smtClean="0">
                <a:latin typeface="Open Sans" panose="020B0606030504020204" pitchFamily="34" charset="0"/>
                <a:ea typeface="Open Sans" panose="020B0606030504020204" pitchFamily="34" charset="0"/>
                <a:cs typeface="Open Sans" panose="020B0606030504020204" pitchFamily="34" charset="0"/>
              </a:rPr>
              <a:t>panier</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p:cNvSpPr/>
          <p:nvPr/>
        </p:nvSpPr>
        <p:spPr>
          <a:xfrm>
            <a:off x="899592" y="1916832"/>
            <a:ext cx="6336704" cy="5760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7596335" y="3861048"/>
            <a:ext cx="1244127" cy="72008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539552" y="3284984"/>
            <a:ext cx="8208000" cy="468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611560" y="2920240"/>
            <a:ext cx="5508000" cy="14872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7056456" y="2920240"/>
            <a:ext cx="1620000" cy="14872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251520" y="3356992"/>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18" name="ZoneTexte 17"/>
          <p:cNvSpPr txBox="1"/>
          <p:nvPr/>
        </p:nvSpPr>
        <p:spPr>
          <a:xfrm>
            <a:off x="8747552" y="2859878"/>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19" name="ZoneTexte 18"/>
          <p:cNvSpPr txBox="1"/>
          <p:nvPr/>
        </p:nvSpPr>
        <p:spPr>
          <a:xfrm>
            <a:off x="6112899" y="2852936"/>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0" name="ZoneTexte 19"/>
          <p:cNvSpPr txBox="1"/>
          <p:nvPr/>
        </p:nvSpPr>
        <p:spPr>
          <a:xfrm>
            <a:off x="7238580" y="1905241"/>
            <a:ext cx="279828" cy="261610"/>
          </a:xfrm>
          <a:prstGeom prst="rect">
            <a:avLst/>
          </a:prstGeom>
          <a:noFill/>
        </p:spPr>
        <p:txBody>
          <a:bodyPr wrap="square" rtlCol="0">
            <a:spAutoFit/>
          </a:bodyPr>
          <a:lstStyle/>
          <a:p>
            <a:pPr algn="ctr"/>
            <a:r>
              <a:rPr lang="fr-FR" sz="1100" dirty="0">
                <a:solidFill>
                  <a:srgbClr val="C00000"/>
                </a:solidFill>
              </a:rPr>
              <a:t>❹</a:t>
            </a:r>
          </a:p>
        </p:txBody>
      </p:sp>
      <p:sp>
        <p:nvSpPr>
          <p:cNvPr id="21" name="ZoneTexte 20"/>
          <p:cNvSpPr txBox="1"/>
          <p:nvPr/>
        </p:nvSpPr>
        <p:spPr>
          <a:xfrm flipH="1">
            <a:off x="7596336" y="3861048"/>
            <a:ext cx="288032" cy="261610"/>
          </a:xfrm>
          <a:prstGeom prst="rect">
            <a:avLst/>
          </a:prstGeom>
          <a:noFill/>
        </p:spPr>
        <p:txBody>
          <a:bodyPr wrap="square" rtlCol="0">
            <a:spAutoFit/>
          </a:bodyPr>
          <a:lstStyle/>
          <a:p>
            <a:pPr algn="ctr"/>
            <a:r>
              <a:rPr lang="fr-FR" sz="1100" dirty="0">
                <a:solidFill>
                  <a:srgbClr val="C00000"/>
                </a:solidFill>
              </a:rPr>
              <a:t>❺</a:t>
            </a:r>
          </a:p>
        </p:txBody>
      </p:sp>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8095" y="1861027"/>
            <a:ext cx="787111" cy="438229"/>
          </a:xfrm>
          <a:prstGeom prst="rect">
            <a:avLst/>
          </a:prstGeom>
          <a:ln w="19050">
            <a:solidFill>
              <a:srgbClr val="BF0F1C"/>
            </a:solidFill>
          </a:ln>
        </p:spPr>
      </p:pic>
      <p:cxnSp>
        <p:nvCxnSpPr>
          <p:cNvPr id="22" name="Connecteur droit 21"/>
          <p:cNvCxnSpPr>
            <a:stCxn id="6" idx="1"/>
          </p:cNvCxnSpPr>
          <p:nvPr/>
        </p:nvCxnSpPr>
        <p:spPr>
          <a:xfrm flipH="1" flipV="1">
            <a:off x="2299650" y="2080141"/>
            <a:ext cx="218445" cy="1"/>
          </a:xfrm>
          <a:prstGeom prst="line">
            <a:avLst/>
          </a:prstGeom>
          <a:ln w="19050">
            <a:solidFill>
              <a:srgbClr val="BF0F1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5796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17</a:t>
            </a:fld>
            <a:endParaRPr lang="fr-FR" sz="1050" dirty="0">
              <a:solidFill>
                <a:schemeClr val="tx1"/>
              </a:solidFill>
            </a:endParaRPr>
          </a:p>
        </p:txBody>
      </p:sp>
      <p:sp>
        <p:nvSpPr>
          <p:cNvPr id="6" name="Rectangle 5"/>
          <p:cNvSpPr/>
          <p:nvPr/>
        </p:nvSpPr>
        <p:spPr>
          <a:xfrm>
            <a:off x="2195736" y="836712"/>
            <a:ext cx="4824536" cy="142596"/>
          </a:xfrm>
          <a:prstGeom prst="rect">
            <a:avLst/>
          </a:prstGeom>
          <a:solidFill>
            <a:srgbClr val="D7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PASSATION </a:t>
            </a:r>
            <a:r>
              <a:rPr lang="fr-FR" b="1" dirty="0" smtClean="0">
                <a:latin typeface="Open Sans" panose="020B0606030504020204" pitchFamily="34" charset="0"/>
                <a:ea typeface="Open Sans" panose="020B0606030504020204" pitchFamily="34" charset="0"/>
                <a:cs typeface="Open Sans" panose="020B0606030504020204" pitchFamily="34" charset="0"/>
              </a:rPr>
              <a:t>DE COMMANDE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ZoneTexte 9"/>
          <p:cNvSpPr txBox="1"/>
          <p:nvPr/>
        </p:nvSpPr>
        <p:spPr>
          <a:xfrm>
            <a:off x="467544" y="980728"/>
            <a:ext cx="8136904" cy="1169551"/>
          </a:xfrm>
          <a:prstGeom prst="rect">
            <a:avLst/>
          </a:prstGeom>
          <a:noFill/>
        </p:spPr>
        <p:txBody>
          <a:bodyPr wrap="square" rtlCol="0">
            <a:spAutoFit/>
          </a:bodyPr>
          <a:lstStyle/>
          <a:p>
            <a:r>
              <a:rPr lang="fr-FR" sz="1000" dirty="0" smtClean="0">
                <a:latin typeface="Open Sans" panose="020B0606030504020204" pitchFamily="34" charset="0"/>
                <a:ea typeface="Open Sans" panose="020B0606030504020204" pitchFamily="34" charset="0"/>
                <a:cs typeface="Open Sans" panose="020B0606030504020204" pitchFamily="34" charset="0"/>
              </a:rPr>
              <a:t>Ici, nous illustrerons un </a:t>
            </a:r>
            <a:r>
              <a:rPr lang="fr-FR" sz="1000" dirty="0" smtClean="0">
                <a:latin typeface="Open Sans" panose="020B0606030504020204" pitchFamily="34" charset="0"/>
                <a:ea typeface="Open Sans" panose="020B0606030504020204" pitchFamily="34" charset="0"/>
                <a:cs typeface="Open Sans" panose="020B0606030504020204" pitchFamily="34" charset="0"/>
              </a:rPr>
              <a:t>cas où la passation de commande nécessite 3 niveaux de validation:</a:t>
            </a:r>
          </a:p>
          <a:p>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r>
              <a:rPr lang="fr-FR" sz="1000" dirty="0" smtClean="0">
                <a:latin typeface="Open Sans" panose="020B0606030504020204" pitchFamily="34" charset="0"/>
                <a:ea typeface="Open Sans" panose="020B0606030504020204" pitchFamily="34" charset="0"/>
                <a:cs typeface="Open Sans" panose="020B0606030504020204" pitchFamily="34" charset="0"/>
              </a:rPr>
              <a:t>-</a:t>
            </a:r>
            <a:r>
              <a:rPr lang="fr-FR" sz="1000" b="1"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L’utilisateur, avec un compte supervisé </a:t>
            </a:r>
            <a:r>
              <a:rPr lang="fr-FR" sz="1000" dirty="0" smtClean="0">
                <a:latin typeface="Open Sans" panose="020B0606030504020204" pitchFamily="34" charset="0"/>
                <a:ea typeface="Open Sans" panose="020B0606030504020204" pitchFamily="34" charset="0"/>
                <a:cs typeface="Open Sans" panose="020B0606030504020204" pitchFamily="34" charset="0"/>
              </a:rPr>
              <a:t>(ex: Enseignant), crée un panier, ajoute ses articles et génère un devis</a:t>
            </a:r>
          </a:p>
          <a:p>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r>
              <a:rPr lang="fr-FR" sz="1000" dirty="0" smtClean="0">
                <a:latin typeface="Open Sans" panose="020B0606030504020204" pitchFamily="34" charset="0"/>
                <a:ea typeface="Open Sans" panose="020B0606030504020204" pitchFamily="34" charset="0"/>
                <a:cs typeface="Open Sans" panose="020B0606030504020204" pitchFamily="34" charset="0"/>
              </a:rPr>
              <a:t>-</a:t>
            </a:r>
            <a:r>
              <a:rPr lang="fr-FR" sz="1000" b="1"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Le gestionnaire, avec un compte supervisé</a:t>
            </a:r>
            <a:r>
              <a:rPr lang="fr-FR" sz="1000" dirty="0" smtClean="0">
                <a:latin typeface="Open Sans" panose="020B0606030504020204" pitchFamily="34" charset="0"/>
                <a:ea typeface="Open Sans" panose="020B0606030504020204" pitchFamily="34" charset="0"/>
                <a:cs typeface="Open Sans" panose="020B0606030504020204" pitchFamily="34" charset="0"/>
              </a:rPr>
              <a:t> (ex: Directeur), vérifie le devis généré et choisit ou non de le soumettre à validation</a:t>
            </a:r>
          </a:p>
          <a:p>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r>
              <a:rPr lang="fr-FR" sz="1000" dirty="0" smtClean="0">
                <a:latin typeface="Open Sans" panose="020B0606030504020204" pitchFamily="34" charset="0"/>
                <a:ea typeface="Open Sans" panose="020B0606030504020204" pitchFamily="34" charset="0"/>
                <a:cs typeface="Open Sans" panose="020B0606030504020204" pitchFamily="34" charset="0"/>
              </a:rPr>
              <a:t>-</a:t>
            </a:r>
            <a:r>
              <a:rPr lang="fr-FR" sz="1000" b="1"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L’administrateur, avec un compte superviseur</a:t>
            </a:r>
            <a:r>
              <a:rPr lang="fr-FR" sz="1000" dirty="0" smtClean="0">
                <a:latin typeface="Open Sans" panose="020B0606030504020204" pitchFamily="34" charset="0"/>
                <a:ea typeface="Open Sans" panose="020B0606030504020204" pitchFamily="34" charset="0"/>
                <a:cs typeface="Open Sans" panose="020B0606030504020204" pitchFamily="34" charset="0"/>
              </a:rPr>
              <a:t> (ex: Mairie), est notifié du devis et choisit ou non de passer la commande</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Imag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2294295"/>
            <a:ext cx="5832648" cy="2879525"/>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192" y="2311554"/>
            <a:ext cx="2740356" cy="2443256"/>
          </a:xfrm>
          <a:prstGeom prst="rect">
            <a:avLst/>
          </a:prstGeom>
          <a:ln w="28575">
            <a:solidFill>
              <a:srgbClr val="FF0000"/>
            </a:solidFill>
          </a:ln>
        </p:spPr>
      </p:pic>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6176" y="5016425"/>
            <a:ext cx="2888524" cy="1262698"/>
          </a:xfrm>
          <a:prstGeom prst="rect">
            <a:avLst/>
          </a:prstGeom>
          <a:ln w="28575">
            <a:solidFill>
              <a:srgbClr val="FF0000"/>
            </a:solidFill>
          </a:ln>
        </p:spPr>
      </p:pic>
      <p:sp>
        <p:nvSpPr>
          <p:cNvPr id="11" name="Rectangle 10"/>
          <p:cNvSpPr/>
          <p:nvPr/>
        </p:nvSpPr>
        <p:spPr>
          <a:xfrm>
            <a:off x="899592" y="2708920"/>
            <a:ext cx="432048" cy="72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Connecteur en angle 12"/>
          <p:cNvCxnSpPr>
            <a:stCxn id="11" idx="3"/>
          </p:cNvCxnSpPr>
          <p:nvPr/>
        </p:nvCxnSpPr>
        <p:spPr>
          <a:xfrm flipV="1">
            <a:off x="1331640" y="2348880"/>
            <a:ext cx="4968552" cy="396044"/>
          </a:xfrm>
          <a:prstGeom prst="bentConnector3">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8" idx="2"/>
          </p:cNvCxnSpPr>
          <p:nvPr/>
        </p:nvCxnSpPr>
        <p:spPr>
          <a:xfrm>
            <a:off x="7670370" y="4754810"/>
            <a:ext cx="0" cy="2616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619764" y="2633668"/>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0" name="ZoneTexte 19"/>
          <p:cNvSpPr txBox="1"/>
          <p:nvPr/>
        </p:nvSpPr>
        <p:spPr>
          <a:xfrm>
            <a:off x="6027260" y="2172120"/>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1" name="ZoneTexte 20"/>
          <p:cNvSpPr txBox="1"/>
          <p:nvPr/>
        </p:nvSpPr>
        <p:spPr>
          <a:xfrm>
            <a:off x="5876348" y="5457167"/>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2" name="ZoneTexte 21"/>
          <p:cNvSpPr txBox="1"/>
          <p:nvPr/>
        </p:nvSpPr>
        <p:spPr>
          <a:xfrm>
            <a:off x="107504" y="5250763"/>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3" name="ZoneTexte 22"/>
          <p:cNvSpPr txBox="1"/>
          <p:nvPr/>
        </p:nvSpPr>
        <p:spPr>
          <a:xfrm>
            <a:off x="107504" y="5699582"/>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4" name="ZoneTexte 23"/>
          <p:cNvSpPr txBox="1"/>
          <p:nvPr/>
        </p:nvSpPr>
        <p:spPr>
          <a:xfrm>
            <a:off x="107504" y="6010785"/>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5" name="ZoneTexte 24"/>
          <p:cNvSpPr txBox="1"/>
          <p:nvPr/>
        </p:nvSpPr>
        <p:spPr>
          <a:xfrm>
            <a:off x="251520" y="5240233"/>
            <a:ext cx="5688632" cy="438582"/>
          </a:xfrm>
          <a:prstGeom prst="rect">
            <a:avLst/>
          </a:prstGeom>
          <a:noFill/>
        </p:spPr>
        <p:txBody>
          <a:bodyPr wrap="square" rtlCol="0">
            <a:spAutoFit/>
          </a:bodyPr>
          <a:lstStyle/>
          <a:p>
            <a:r>
              <a:rPr lang="fr-FR" sz="1200" dirty="0" smtClean="0"/>
              <a:t>L’utilisateur choisi un article et clique sur « Ajouter à un panier »</a:t>
            </a:r>
            <a:r>
              <a:rPr lang="fr-FR" sz="1050" dirty="0" smtClean="0">
                <a:solidFill>
                  <a:srgbClr val="FF0000"/>
                </a:solidFill>
              </a:rPr>
              <a:t>(Lors de la création d’un panier, son nom peut servir à donner des informations supplémentaires comme le nom d‘une classe)</a:t>
            </a:r>
            <a:endParaRPr lang="fr-FR" sz="1050" dirty="0">
              <a:solidFill>
                <a:srgbClr val="FF0000"/>
              </a:solidFill>
            </a:endParaRPr>
          </a:p>
        </p:txBody>
      </p:sp>
      <p:sp>
        <p:nvSpPr>
          <p:cNvPr id="26" name="ZoneTexte 25"/>
          <p:cNvSpPr txBox="1"/>
          <p:nvPr/>
        </p:nvSpPr>
        <p:spPr>
          <a:xfrm>
            <a:off x="251520" y="5702426"/>
            <a:ext cx="4816332" cy="276999"/>
          </a:xfrm>
          <a:prstGeom prst="rect">
            <a:avLst/>
          </a:prstGeom>
          <a:noFill/>
        </p:spPr>
        <p:txBody>
          <a:bodyPr wrap="square" rtlCol="0">
            <a:spAutoFit/>
          </a:bodyPr>
          <a:lstStyle/>
          <a:p>
            <a:r>
              <a:rPr lang="fr-FR" sz="1200" dirty="0" smtClean="0"/>
              <a:t>Il décide ensuite dans quel panier il souhaite placer son article</a:t>
            </a:r>
            <a:endParaRPr lang="fr-FR" sz="1200" dirty="0"/>
          </a:p>
        </p:txBody>
      </p:sp>
      <p:sp>
        <p:nvSpPr>
          <p:cNvPr id="27" name="ZoneTexte 26"/>
          <p:cNvSpPr txBox="1"/>
          <p:nvPr/>
        </p:nvSpPr>
        <p:spPr>
          <a:xfrm>
            <a:off x="251520" y="6032321"/>
            <a:ext cx="4816332" cy="276999"/>
          </a:xfrm>
          <a:prstGeom prst="rect">
            <a:avLst/>
          </a:prstGeom>
          <a:noFill/>
        </p:spPr>
        <p:txBody>
          <a:bodyPr wrap="square" rtlCol="0">
            <a:spAutoFit/>
          </a:bodyPr>
          <a:lstStyle/>
          <a:p>
            <a:r>
              <a:rPr lang="fr-FR" sz="1200" dirty="0" smtClean="0"/>
              <a:t>Enfin il clique sur le bouton « Ajouter »</a:t>
            </a:r>
            <a:endParaRPr lang="fr-FR" sz="1200" dirty="0"/>
          </a:p>
        </p:txBody>
      </p:sp>
    </p:spTree>
    <p:extLst>
      <p:ext uri="{BB962C8B-B14F-4D97-AF65-F5344CB8AC3E}">
        <p14:creationId xmlns:p14="http://schemas.microsoft.com/office/powerpoint/2010/main" val="4256152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569" y="3284984"/>
            <a:ext cx="7056862" cy="3000130"/>
          </a:xfrm>
          <a:prstGeom prst="rect">
            <a:avLst/>
          </a:prstGeom>
        </p:spPr>
      </p:pic>
      <p:sp>
        <p:nvSpPr>
          <p:cNvPr id="15" name="Rectangle 14"/>
          <p:cNvSpPr/>
          <p:nvPr/>
        </p:nvSpPr>
        <p:spPr>
          <a:xfrm>
            <a:off x="179512" y="5157192"/>
            <a:ext cx="4752528" cy="122413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b="27786"/>
          <a:stretch/>
        </p:blipFill>
        <p:spPr>
          <a:xfrm>
            <a:off x="1043569" y="1124744"/>
            <a:ext cx="7056862" cy="2085243"/>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5">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18</a:t>
            </a:fld>
            <a:endParaRPr lang="fr-FR" sz="1050" dirty="0">
              <a:solidFill>
                <a:schemeClr val="tx1"/>
              </a:solidFill>
            </a:endParaRPr>
          </a:p>
        </p:txBody>
      </p:sp>
      <p:sp>
        <p:nvSpPr>
          <p:cNvPr id="6" name="Rectangle 5"/>
          <p:cNvSpPr/>
          <p:nvPr/>
        </p:nvSpPr>
        <p:spPr>
          <a:xfrm>
            <a:off x="2195736" y="836712"/>
            <a:ext cx="4824536" cy="142596"/>
          </a:xfrm>
          <a:prstGeom prst="rect">
            <a:avLst/>
          </a:prstGeom>
          <a:solidFill>
            <a:srgbClr val="D7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PASSATION </a:t>
            </a:r>
            <a:r>
              <a:rPr lang="fr-FR" b="1" dirty="0" smtClean="0">
                <a:latin typeface="Open Sans" panose="020B0606030504020204" pitchFamily="34" charset="0"/>
                <a:ea typeface="Open Sans" panose="020B0606030504020204" pitchFamily="34" charset="0"/>
                <a:cs typeface="Open Sans" panose="020B0606030504020204" pitchFamily="34" charset="0"/>
              </a:rPr>
              <a:t>DE COMMANDE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p:cNvSpPr/>
          <p:nvPr/>
        </p:nvSpPr>
        <p:spPr>
          <a:xfrm>
            <a:off x="2195736" y="1134410"/>
            <a:ext cx="504056" cy="402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1915908" y="1365696"/>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0" name="ZoneTexte 19"/>
          <p:cNvSpPr txBox="1"/>
          <p:nvPr/>
        </p:nvSpPr>
        <p:spPr>
          <a:xfrm>
            <a:off x="2613441" y="1947036"/>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1" name="ZoneTexte 20"/>
          <p:cNvSpPr txBox="1"/>
          <p:nvPr/>
        </p:nvSpPr>
        <p:spPr>
          <a:xfrm>
            <a:off x="7380312" y="4222958"/>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2" name="ZoneTexte 21"/>
          <p:cNvSpPr txBox="1"/>
          <p:nvPr/>
        </p:nvSpPr>
        <p:spPr>
          <a:xfrm>
            <a:off x="323528" y="5250763"/>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3" name="ZoneTexte 22"/>
          <p:cNvSpPr txBox="1"/>
          <p:nvPr/>
        </p:nvSpPr>
        <p:spPr>
          <a:xfrm>
            <a:off x="323528" y="5561966"/>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4" name="ZoneTexte 23"/>
          <p:cNvSpPr txBox="1"/>
          <p:nvPr/>
        </p:nvSpPr>
        <p:spPr>
          <a:xfrm>
            <a:off x="323528" y="5873169"/>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5" name="ZoneTexte 24"/>
          <p:cNvSpPr txBox="1"/>
          <p:nvPr/>
        </p:nvSpPr>
        <p:spPr>
          <a:xfrm>
            <a:off x="463442" y="5240233"/>
            <a:ext cx="4816332" cy="276999"/>
          </a:xfrm>
          <a:prstGeom prst="rect">
            <a:avLst/>
          </a:prstGeom>
          <a:noFill/>
        </p:spPr>
        <p:txBody>
          <a:bodyPr wrap="square" rtlCol="0">
            <a:spAutoFit/>
          </a:bodyPr>
          <a:lstStyle/>
          <a:p>
            <a:r>
              <a:rPr lang="fr-FR" sz="1200" dirty="0" smtClean="0"/>
              <a:t>Ensuite l’utilisateur se rend dans l’onglet « Panier »</a:t>
            </a:r>
            <a:endParaRPr lang="fr-FR" sz="1200" dirty="0"/>
          </a:p>
        </p:txBody>
      </p:sp>
      <p:sp>
        <p:nvSpPr>
          <p:cNvPr id="26" name="ZoneTexte 25"/>
          <p:cNvSpPr txBox="1"/>
          <p:nvPr/>
        </p:nvSpPr>
        <p:spPr>
          <a:xfrm>
            <a:off x="474311" y="5564810"/>
            <a:ext cx="4816332" cy="276999"/>
          </a:xfrm>
          <a:prstGeom prst="rect">
            <a:avLst/>
          </a:prstGeom>
          <a:noFill/>
        </p:spPr>
        <p:txBody>
          <a:bodyPr wrap="square" rtlCol="0">
            <a:spAutoFit/>
          </a:bodyPr>
          <a:lstStyle/>
          <a:p>
            <a:r>
              <a:rPr lang="fr-FR" sz="1200" dirty="0" smtClean="0"/>
              <a:t>Il clique sur son panier qui apparaît dans la liste</a:t>
            </a:r>
            <a:endParaRPr lang="fr-FR" sz="1200" dirty="0"/>
          </a:p>
        </p:txBody>
      </p:sp>
      <p:sp>
        <p:nvSpPr>
          <p:cNvPr id="27" name="ZoneTexte 26"/>
          <p:cNvSpPr txBox="1"/>
          <p:nvPr/>
        </p:nvSpPr>
        <p:spPr>
          <a:xfrm>
            <a:off x="485103" y="5894705"/>
            <a:ext cx="4816332" cy="276999"/>
          </a:xfrm>
          <a:prstGeom prst="rect">
            <a:avLst/>
          </a:prstGeom>
          <a:noFill/>
        </p:spPr>
        <p:txBody>
          <a:bodyPr wrap="square" rtlCol="0">
            <a:spAutoFit/>
          </a:bodyPr>
          <a:lstStyle/>
          <a:p>
            <a:r>
              <a:rPr lang="fr-FR" sz="1200" dirty="0" smtClean="0"/>
              <a:t>Sur la page du panier il clique sur le bouton « Générer un devis »</a:t>
            </a:r>
            <a:endParaRPr lang="fr-FR" sz="1200" dirty="0"/>
          </a:p>
        </p:txBody>
      </p:sp>
      <p:sp>
        <p:nvSpPr>
          <p:cNvPr id="28" name="Rectangle 27"/>
          <p:cNvSpPr/>
          <p:nvPr/>
        </p:nvSpPr>
        <p:spPr>
          <a:xfrm>
            <a:off x="2830831" y="1992278"/>
            <a:ext cx="5269600" cy="140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7561127" y="4293096"/>
            <a:ext cx="50405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916622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1766" y="3284984"/>
            <a:ext cx="6760548" cy="1981154"/>
          </a:xfrm>
          <a:prstGeom prst="rect">
            <a:avLst/>
          </a:prstGeom>
        </p:spPr>
      </p:pic>
      <p:sp>
        <p:nvSpPr>
          <p:cNvPr id="15" name="Rectangle 14"/>
          <p:cNvSpPr/>
          <p:nvPr/>
        </p:nvSpPr>
        <p:spPr>
          <a:xfrm>
            <a:off x="179512" y="5157191"/>
            <a:ext cx="6552728" cy="134076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rotWithShape="1">
          <a:blip r:embed="rId3" cstate="print">
            <a:extLst>
              <a:ext uri="{28A0092B-C50C-407E-A947-70E740481C1C}">
                <a14:useLocalDpi xmlns:a14="http://schemas.microsoft.com/office/drawing/2010/main" val="0"/>
              </a:ext>
            </a:extLst>
          </a:blip>
          <a:srcRect b="22109"/>
          <a:stretch/>
        </p:blipFill>
        <p:spPr>
          <a:xfrm>
            <a:off x="899592" y="1484784"/>
            <a:ext cx="7465640" cy="1584176"/>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5">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19</a:t>
            </a:fld>
            <a:endParaRPr lang="fr-FR" sz="1050" dirty="0">
              <a:solidFill>
                <a:schemeClr val="tx1"/>
              </a:solidFill>
            </a:endParaRPr>
          </a:p>
        </p:txBody>
      </p:sp>
      <p:sp>
        <p:nvSpPr>
          <p:cNvPr id="6" name="Rectangle 5"/>
          <p:cNvSpPr/>
          <p:nvPr/>
        </p:nvSpPr>
        <p:spPr>
          <a:xfrm>
            <a:off x="2195736" y="836712"/>
            <a:ext cx="4824536" cy="142596"/>
          </a:xfrm>
          <a:prstGeom prst="rect">
            <a:avLst/>
          </a:prstGeom>
          <a:solidFill>
            <a:srgbClr val="D7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PASSATION </a:t>
            </a:r>
            <a:r>
              <a:rPr lang="fr-FR" b="1" dirty="0" smtClean="0">
                <a:latin typeface="Open Sans" panose="020B0606030504020204" pitchFamily="34" charset="0"/>
                <a:ea typeface="Open Sans" panose="020B0606030504020204" pitchFamily="34" charset="0"/>
                <a:cs typeface="Open Sans" panose="020B0606030504020204" pitchFamily="34" charset="0"/>
              </a:rPr>
              <a:t>DE COMMANDE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p:cNvSpPr/>
          <p:nvPr/>
        </p:nvSpPr>
        <p:spPr>
          <a:xfrm>
            <a:off x="2656288" y="1492385"/>
            <a:ext cx="547559" cy="4056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2476064" y="1488307"/>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0" name="ZoneTexte 19"/>
          <p:cNvSpPr txBox="1"/>
          <p:nvPr/>
        </p:nvSpPr>
        <p:spPr>
          <a:xfrm>
            <a:off x="622787" y="1945862"/>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1" name="ZoneTexte 20"/>
          <p:cNvSpPr txBox="1"/>
          <p:nvPr/>
        </p:nvSpPr>
        <p:spPr>
          <a:xfrm>
            <a:off x="2551423" y="2549733"/>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2" name="ZoneTexte 21"/>
          <p:cNvSpPr txBox="1"/>
          <p:nvPr/>
        </p:nvSpPr>
        <p:spPr>
          <a:xfrm>
            <a:off x="323528" y="5250763"/>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3" name="ZoneTexte 22"/>
          <p:cNvSpPr txBox="1"/>
          <p:nvPr/>
        </p:nvSpPr>
        <p:spPr>
          <a:xfrm>
            <a:off x="323528" y="5561966"/>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4" name="ZoneTexte 23"/>
          <p:cNvSpPr txBox="1"/>
          <p:nvPr/>
        </p:nvSpPr>
        <p:spPr>
          <a:xfrm>
            <a:off x="323528" y="5873169"/>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5" name="ZoneTexte 24"/>
          <p:cNvSpPr txBox="1"/>
          <p:nvPr/>
        </p:nvSpPr>
        <p:spPr>
          <a:xfrm>
            <a:off x="463442" y="5240233"/>
            <a:ext cx="6700846" cy="276999"/>
          </a:xfrm>
          <a:prstGeom prst="rect">
            <a:avLst/>
          </a:prstGeom>
          <a:noFill/>
        </p:spPr>
        <p:txBody>
          <a:bodyPr wrap="square" rtlCol="0">
            <a:spAutoFit/>
          </a:bodyPr>
          <a:lstStyle/>
          <a:p>
            <a:r>
              <a:rPr lang="fr-FR" sz="1200" dirty="0" smtClean="0"/>
              <a:t>Le gestionnaire se rend sur le même compte que l’utilisateur et clique sur l’onglet « Commandes »</a:t>
            </a:r>
            <a:endParaRPr lang="fr-FR" sz="1200" dirty="0"/>
          </a:p>
        </p:txBody>
      </p:sp>
      <p:sp>
        <p:nvSpPr>
          <p:cNvPr id="26" name="ZoneTexte 25"/>
          <p:cNvSpPr txBox="1"/>
          <p:nvPr/>
        </p:nvSpPr>
        <p:spPr>
          <a:xfrm>
            <a:off x="474311" y="5564810"/>
            <a:ext cx="4816332" cy="276999"/>
          </a:xfrm>
          <a:prstGeom prst="rect">
            <a:avLst/>
          </a:prstGeom>
          <a:noFill/>
        </p:spPr>
        <p:txBody>
          <a:bodyPr wrap="square" rtlCol="0">
            <a:spAutoFit/>
          </a:bodyPr>
          <a:lstStyle/>
          <a:p>
            <a:r>
              <a:rPr lang="fr-FR" sz="1200" dirty="0" smtClean="0"/>
              <a:t>Il sélectionne l’onglet « Devis »</a:t>
            </a:r>
            <a:endParaRPr lang="fr-FR" sz="1200" dirty="0"/>
          </a:p>
        </p:txBody>
      </p:sp>
      <p:sp>
        <p:nvSpPr>
          <p:cNvPr id="27" name="ZoneTexte 26"/>
          <p:cNvSpPr txBox="1"/>
          <p:nvPr/>
        </p:nvSpPr>
        <p:spPr>
          <a:xfrm>
            <a:off x="485102" y="5894705"/>
            <a:ext cx="5959105" cy="276999"/>
          </a:xfrm>
          <a:prstGeom prst="rect">
            <a:avLst/>
          </a:prstGeom>
          <a:noFill/>
        </p:spPr>
        <p:txBody>
          <a:bodyPr wrap="square" rtlCol="0">
            <a:spAutoFit/>
          </a:bodyPr>
          <a:lstStyle/>
          <a:p>
            <a:r>
              <a:rPr lang="fr-FR" sz="1200" dirty="0"/>
              <a:t>Il clique sur le devis </a:t>
            </a:r>
            <a:r>
              <a:rPr lang="fr-FR" sz="1200" dirty="0" smtClean="0"/>
              <a:t>souhaité</a:t>
            </a:r>
            <a:endParaRPr lang="fr-FR" sz="1200" dirty="0"/>
          </a:p>
        </p:txBody>
      </p:sp>
      <p:sp>
        <p:nvSpPr>
          <p:cNvPr id="28" name="Rectangle 27"/>
          <p:cNvSpPr/>
          <p:nvPr/>
        </p:nvSpPr>
        <p:spPr>
          <a:xfrm>
            <a:off x="2795582" y="2609939"/>
            <a:ext cx="5520833" cy="140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2987824" y="4202730"/>
            <a:ext cx="576064" cy="178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179512" y="1166732"/>
            <a:ext cx="8758336" cy="276999"/>
          </a:xfrm>
          <a:prstGeom prst="rect">
            <a:avLst/>
          </a:prstGeom>
          <a:noFill/>
        </p:spPr>
        <p:txBody>
          <a:bodyPr wrap="square" rtlCol="0">
            <a:spAutoFit/>
          </a:bodyPr>
          <a:lstStyle/>
          <a:p>
            <a:r>
              <a:rPr lang="fr-FR" sz="1200" dirty="0" smtClean="0"/>
              <a:t>Le rôle de </a:t>
            </a:r>
            <a:r>
              <a:rPr lang="fr-FR" sz="1200" b="1" dirty="0" smtClean="0">
                <a:solidFill>
                  <a:srgbClr val="FF0000"/>
                </a:solidFill>
              </a:rPr>
              <a:t>l’utilisateur</a:t>
            </a:r>
            <a:r>
              <a:rPr lang="fr-FR" sz="1200" dirty="0" smtClean="0"/>
              <a:t> est terminé, il prévient son gestionnaire qu’un devis nécessite sa validation, </a:t>
            </a:r>
            <a:r>
              <a:rPr lang="fr-FR" sz="1200" b="1" dirty="0" smtClean="0">
                <a:solidFill>
                  <a:srgbClr val="FF0000"/>
                </a:solidFill>
              </a:rPr>
              <a:t>le gestionnaire</a:t>
            </a:r>
            <a:r>
              <a:rPr lang="fr-FR" sz="1200" dirty="0" smtClean="0"/>
              <a:t> prend la main.</a:t>
            </a:r>
            <a:endParaRPr lang="fr-FR" sz="1200" dirty="0"/>
          </a:p>
        </p:txBody>
      </p:sp>
      <p:sp>
        <p:nvSpPr>
          <p:cNvPr id="30" name="Rectangle 29"/>
          <p:cNvSpPr/>
          <p:nvPr/>
        </p:nvSpPr>
        <p:spPr>
          <a:xfrm>
            <a:off x="899592" y="1946560"/>
            <a:ext cx="323152" cy="1888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a:off x="3600125" y="4175249"/>
            <a:ext cx="213740" cy="261610"/>
          </a:xfrm>
          <a:prstGeom prst="rect">
            <a:avLst/>
          </a:prstGeom>
          <a:noFill/>
        </p:spPr>
        <p:txBody>
          <a:bodyPr wrap="square" rtlCol="0">
            <a:spAutoFit/>
          </a:bodyPr>
          <a:lstStyle/>
          <a:p>
            <a:pPr algn="ctr"/>
            <a:r>
              <a:rPr lang="fr-FR" sz="1100" dirty="0">
                <a:solidFill>
                  <a:srgbClr val="C00000"/>
                </a:solidFill>
              </a:rPr>
              <a:t>❹</a:t>
            </a:r>
          </a:p>
        </p:txBody>
      </p:sp>
      <p:sp>
        <p:nvSpPr>
          <p:cNvPr id="32" name="ZoneTexte 31"/>
          <p:cNvSpPr txBox="1"/>
          <p:nvPr/>
        </p:nvSpPr>
        <p:spPr>
          <a:xfrm>
            <a:off x="356572" y="6185361"/>
            <a:ext cx="213740" cy="261610"/>
          </a:xfrm>
          <a:prstGeom prst="rect">
            <a:avLst/>
          </a:prstGeom>
          <a:noFill/>
        </p:spPr>
        <p:txBody>
          <a:bodyPr wrap="square" rtlCol="0">
            <a:spAutoFit/>
          </a:bodyPr>
          <a:lstStyle/>
          <a:p>
            <a:pPr algn="ctr"/>
            <a:r>
              <a:rPr lang="fr-FR" sz="1100" dirty="0">
                <a:solidFill>
                  <a:srgbClr val="C00000"/>
                </a:solidFill>
              </a:rPr>
              <a:t>❹</a:t>
            </a:r>
          </a:p>
        </p:txBody>
      </p:sp>
      <p:sp>
        <p:nvSpPr>
          <p:cNvPr id="33" name="ZoneTexte 32"/>
          <p:cNvSpPr txBox="1"/>
          <p:nvPr/>
        </p:nvSpPr>
        <p:spPr>
          <a:xfrm>
            <a:off x="485102" y="6165796"/>
            <a:ext cx="5959105" cy="276999"/>
          </a:xfrm>
          <a:prstGeom prst="rect">
            <a:avLst/>
          </a:prstGeom>
          <a:noFill/>
        </p:spPr>
        <p:txBody>
          <a:bodyPr wrap="square" rtlCol="0">
            <a:spAutoFit/>
          </a:bodyPr>
          <a:lstStyle/>
          <a:p>
            <a:r>
              <a:rPr lang="fr-FR" sz="1200" dirty="0" smtClean="0"/>
              <a:t>Sur la page du devis, une fois vérifié, il clique sur le bouton « Soumettre à validation »</a:t>
            </a:r>
            <a:endParaRPr lang="fr-FR" sz="1200" dirty="0"/>
          </a:p>
        </p:txBody>
      </p:sp>
    </p:spTree>
    <p:extLst>
      <p:ext uri="{BB962C8B-B14F-4D97-AF65-F5344CB8AC3E}">
        <p14:creationId xmlns:p14="http://schemas.microsoft.com/office/powerpoint/2010/main" val="2628846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835696" y="1124446"/>
            <a:ext cx="7308304" cy="5343771"/>
          </a:xfrm>
          <a:prstGeom prst="rect">
            <a:avLst/>
          </a:prstGeom>
          <a:noFill/>
          <a:ln w="9525">
            <a:noFill/>
            <a:miter lim="800000"/>
            <a:headEnd/>
            <a:tailEnd/>
          </a:ln>
        </p:spPr>
        <p:txBody>
          <a:bodyPr wrap="square">
            <a:spAutoFit/>
          </a:bodyPr>
          <a:lstStyle/>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Présentation   - - - - - - - - - - - - - - - - - - - - - - - - - - - - - - - - - - - - - - - - - </a:t>
            </a:r>
            <a:r>
              <a:rPr lang="fr-FR" sz="1050" dirty="0">
                <a:latin typeface="Open Sans" panose="020B0606030504020204" pitchFamily="34" charset="0"/>
                <a:ea typeface="Open Sans" panose="020B0606030504020204" pitchFamily="34" charset="0"/>
                <a:cs typeface="Open Sans" panose="020B0606030504020204" pitchFamily="34" charset="0"/>
              </a:rPr>
              <a:t>- - - </a:t>
            </a:r>
            <a:r>
              <a:rPr lang="fr-FR" sz="1050" dirty="0" smtClean="0">
                <a:latin typeface="Open Sans" panose="020B0606030504020204" pitchFamily="34" charset="0"/>
                <a:ea typeface="Open Sans" panose="020B0606030504020204" pitchFamily="34" charset="0"/>
                <a:cs typeface="Open Sans" panose="020B0606030504020204" pitchFamily="34" charset="0"/>
              </a:rPr>
              <a:t>-</a:t>
            </a:r>
            <a:r>
              <a:rPr lang="fr-FR" sz="1050" dirty="0">
                <a:latin typeface="Open Sans" panose="020B0606030504020204" pitchFamily="34" charset="0"/>
                <a:ea typeface="Open Sans" panose="020B0606030504020204" pitchFamily="34" charset="0"/>
                <a:cs typeface="Open Sans" panose="020B0606030504020204" pitchFamily="34" charset="0"/>
              </a:rPr>
              <a:t> - - </a:t>
            </a:r>
            <a:r>
              <a:rPr lang="fr-FR" sz="1050" dirty="0" smtClean="0">
                <a:latin typeface="Open Sans" panose="020B0606030504020204" pitchFamily="34" charset="0"/>
                <a:ea typeface="Open Sans" panose="020B0606030504020204" pitchFamily="34" charset="0"/>
                <a:cs typeface="Open Sans" panose="020B0606030504020204" pitchFamily="34" charset="0"/>
              </a:rPr>
              <a:t>-</a:t>
            </a:r>
            <a:r>
              <a:rPr lang="fr-FR" sz="1050" dirty="0">
                <a:latin typeface="Open Sans" panose="020B0606030504020204" pitchFamily="34" charset="0"/>
                <a:ea typeface="Open Sans" panose="020B0606030504020204" pitchFamily="34" charset="0"/>
                <a:cs typeface="Open Sans" panose="020B0606030504020204" pitchFamily="34" charset="0"/>
              </a:rPr>
              <a:t> - - -</a:t>
            </a:r>
            <a:r>
              <a:rPr lang="fr-FR" sz="1050" dirty="0" smtClean="0">
                <a:latin typeface="Open Sans" panose="020B0606030504020204" pitchFamily="34" charset="0"/>
                <a:ea typeface="Open Sans" panose="020B0606030504020204" pitchFamily="34" charset="0"/>
                <a:cs typeface="Open Sans" panose="020B0606030504020204" pitchFamily="34" charset="0"/>
              </a:rPr>
              <a:t> 	3	</a:t>
            </a: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Connexion     - - - - - - - - - - - - - - - - - - - - - - - - - - - - - - - - - - - - - - - - - - </a:t>
            </a:r>
            <a:r>
              <a:rPr lang="fr-FR" sz="1050" dirty="0">
                <a:latin typeface="Open Sans" panose="020B0606030504020204" pitchFamily="34" charset="0"/>
                <a:ea typeface="Open Sans" panose="020B0606030504020204" pitchFamily="34" charset="0"/>
                <a:cs typeface="Open Sans" panose="020B0606030504020204" pitchFamily="34" charset="0"/>
              </a:rPr>
              <a:t>-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	4	</a:t>
            </a:r>
            <a:endParaRPr lang="fr-FR" sz="105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Page d’accueil connectée    </a:t>
            </a:r>
            <a:r>
              <a:rPr lang="fr-FR" sz="1050" dirty="0">
                <a:latin typeface="Open Sans" panose="020B0606030504020204" pitchFamily="34" charset="0"/>
                <a:ea typeface="Open Sans" panose="020B0606030504020204" pitchFamily="34" charset="0"/>
                <a:cs typeface="Open Sans" panose="020B0606030504020204" pitchFamily="34" charset="0"/>
              </a:rPr>
              <a:t>- - - - - - - - - - - - - - - - - -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5 </a:t>
            </a: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Fonction  recherche    - - - - - - - - - - - - - - - - - - - - - - - - - - - - - - - - - - - - </a:t>
            </a:r>
            <a:r>
              <a:rPr lang="fr-FR" sz="1050" dirty="0">
                <a:latin typeface="Open Sans" panose="020B0606030504020204" pitchFamily="34" charset="0"/>
                <a:ea typeface="Open Sans" panose="020B0606030504020204" pitchFamily="34" charset="0"/>
                <a:cs typeface="Open Sans" panose="020B0606030504020204" pitchFamily="34" charset="0"/>
              </a:rPr>
              <a:t>-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	7	</a:t>
            </a:r>
            <a:endParaRPr lang="fr-FR" sz="105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Résultats de recherche   - - - - - - - - - - - - - - - - - - - - - - - - - - - - - - - - - </a:t>
            </a:r>
            <a:r>
              <a:rPr lang="fr-FR" sz="1050" dirty="0">
                <a:latin typeface="Open Sans" panose="020B0606030504020204" pitchFamily="34" charset="0"/>
                <a:ea typeface="Open Sans" panose="020B0606030504020204" pitchFamily="34" charset="0"/>
                <a:cs typeface="Open Sans" panose="020B0606030504020204" pitchFamily="34" charset="0"/>
              </a:rPr>
              <a:t>-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	9</a:t>
            </a: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Exploiter un résultat de recherche    - - - - - - - - - - - - - - - - - - - - - - - - </a:t>
            </a:r>
            <a:r>
              <a:rPr lang="fr-FR" sz="1050" dirty="0">
                <a:latin typeface="Open Sans" panose="020B0606030504020204" pitchFamily="34" charset="0"/>
                <a:ea typeface="Open Sans" panose="020B0606030504020204" pitchFamily="34" charset="0"/>
                <a:cs typeface="Open Sans" panose="020B0606030504020204" pitchFamily="34" charset="0"/>
              </a:rPr>
              <a:t>-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	11</a:t>
            </a: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La Fiche Article    </a:t>
            </a:r>
            <a:r>
              <a:rPr lang="fr-FR" sz="1050" dirty="0">
                <a:latin typeface="Open Sans" panose="020B0606030504020204" pitchFamily="34" charset="0"/>
                <a:ea typeface="Open Sans" panose="020B0606030504020204" pitchFamily="34" charset="0"/>
                <a:cs typeface="Open Sans" panose="020B0606030504020204" pitchFamily="34" charset="0"/>
              </a:rPr>
              <a:t>-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a:t>
            </a:r>
            <a:r>
              <a:rPr lang="fr-FR" sz="1050" dirty="0">
                <a:latin typeface="Open Sans" panose="020B0606030504020204" pitchFamily="34" charset="0"/>
                <a:ea typeface="Open Sans" panose="020B0606030504020204" pitchFamily="34" charset="0"/>
                <a:cs typeface="Open Sans" panose="020B0606030504020204" pitchFamily="34" charset="0"/>
              </a:rPr>
              <a:t>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a:t>
            </a:r>
            <a:r>
              <a:rPr lang="fr-FR" sz="1050" dirty="0">
                <a:latin typeface="Open Sans" panose="020B0606030504020204" pitchFamily="34" charset="0"/>
                <a:ea typeface="Open Sans" panose="020B0606030504020204" pitchFamily="34" charset="0"/>
                <a:cs typeface="Open Sans" panose="020B0606030504020204" pitchFamily="34" charset="0"/>
              </a:rPr>
              <a:t>	</a:t>
            </a:r>
            <a:r>
              <a:rPr lang="fr-FR" sz="1050" dirty="0" smtClean="0">
                <a:latin typeface="Open Sans" panose="020B0606030504020204" pitchFamily="34" charset="0"/>
                <a:ea typeface="Open Sans" panose="020B0606030504020204" pitchFamily="34" charset="0"/>
                <a:cs typeface="Open Sans" panose="020B0606030504020204" pitchFamily="34" charset="0"/>
              </a:rPr>
              <a:t>12</a:t>
            </a:r>
            <a:endParaRPr lang="fr-FR" sz="105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a:latin typeface="Open Sans" panose="020B0606030504020204" pitchFamily="34" charset="0"/>
                <a:ea typeface="Open Sans" panose="020B0606030504020204" pitchFamily="34" charset="0"/>
                <a:cs typeface="Open Sans" panose="020B0606030504020204" pitchFamily="34" charset="0"/>
              </a:rPr>
              <a:t>Veille documentaire - - - - - - - - - - - - - - - - - - - - - - -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13</a:t>
            </a:r>
            <a:endParaRPr lang="fr-FR" sz="105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Les Paniers     - - - - - - - - - - - - - - - - - - - - - - - - - - - - - - - - - - -  - - - - </a:t>
            </a:r>
            <a:r>
              <a:rPr lang="fr-FR" sz="1050" dirty="0">
                <a:latin typeface="Open Sans" panose="020B0606030504020204" pitchFamily="34" charset="0"/>
                <a:ea typeface="Open Sans" panose="020B0606030504020204" pitchFamily="34" charset="0"/>
                <a:cs typeface="Open Sans" panose="020B0606030504020204" pitchFamily="34" charset="0"/>
              </a:rPr>
              <a:t>-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	15	</a:t>
            </a:r>
            <a:endParaRPr lang="fr-FR" sz="105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Information panier     </a:t>
            </a:r>
            <a:r>
              <a:rPr lang="fr-FR" sz="1050" dirty="0">
                <a:latin typeface="Open Sans" panose="020B0606030504020204" pitchFamily="34" charset="0"/>
                <a:ea typeface="Open Sans" panose="020B0606030504020204" pitchFamily="34" charset="0"/>
                <a:cs typeface="Open Sans" panose="020B0606030504020204" pitchFamily="34" charset="0"/>
              </a:rPr>
              <a:t>- - - - </a:t>
            </a:r>
            <a:r>
              <a:rPr lang="fr-FR" sz="1050" dirty="0" smtClean="0">
                <a:latin typeface="Open Sans" panose="020B0606030504020204" pitchFamily="34" charset="0"/>
                <a:ea typeface="Open Sans" panose="020B0606030504020204" pitchFamily="34" charset="0"/>
                <a:cs typeface="Open Sans" panose="020B0606030504020204" pitchFamily="34" charset="0"/>
              </a:rPr>
              <a:t>- </a:t>
            </a:r>
            <a:r>
              <a:rPr lang="fr-FR" sz="1050" dirty="0">
                <a:latin typeface="Open Sans" panose="020B0606030504020204" pitchFamily="34" charset="0"/>
                <a:ea typeface="Open Sans" panose="020B0606030504020204" pitchFamily="34" charset="0"/>
                <a:cs typeface="Open Sans" panose="020B0606030504020204" pitchFamily="34" charset="0"/>
              </a:rPr>
              <a:t>- - - - - </a:t>
            </a:r>
            <a:r>
              <a:rPr lang="fr-FR" sz="1050" dirty="0" smtClean="0">
                <a:latin typeface="Open Sans" panose="020B0606030504020204" pitchFamily="34" charset="0"/>
                <a:ea typeface="Open Sans" panose="020B0606030504020204" pitchFamily="34" charset="0"/>
                <a:cs typeface="Open Sans" panose="020B0606030504020204" pitchFamily="34" charset="0"/>
              </a:rPr>
              <a:t>- - - - - - - - - - - - - - - - - - - - - - </a:t>
            </a:r>
            <a:r>
              <a:rPr lang="fr-FR" sz="1050" dirty="0">
                <a:latin typeface="Open Sans" panose="020B0606030504020204" pitchFamily="34" charset="0"/>
                <a:ea typeface="Open Sans" panose="020B0606030504020204" pitchFamily="34" charset="0"/>
                <a:cs typeface="Open Sans" panose="020B0606030504020204" pitchFamily="34" charset="0"/>
              </a:rPr>
              <a:t>-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	16 </a:t>
            </a:r>
            <a:endParaRPr lang="fr-FR" sz="1050" dirty="0" smtClean="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a:latin typeface="Open Sans" panose="020B0606030504020204" pitchFamily="34" charset="0"/>
                <a:ea typeface="Open Sans" panose="020B0606030504020204" pitchFamily="34" charset="0"/>
                <a:cs typeface="Open Sans" panose="020B0606030504020204" pitchFamily="34" charset="0"/>
              </a:rPr>
              <a:t>Passation de commandes - - - - - - - - - - - - - - - - - -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17</a:t>
            </a:r>
            <a:endParaRPr lang="fr-FR" sz="1050" dirty="0" smtClean="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Suivi des commandes  - - - - - - - - - - - - - - - - - - - - - - - - - - - - - - - - - - - </a:t>
            </a:r>
            <a:r>
              <a:rPr lang="fr-FR" sz="1050" dirty="0">
                <a:latin typeface="Open Sans" panose="020B0606030504020204" pitchFamily="34" charset="0"/>
                <a:ea typeface="Open Sans" panose="020B0606030504020204" pitchFamily="34" charset="0"/>
                <a:cs typeface="Open Sans" panose="020B0606030504020204" pitchFamily="34" charset="0"/>
              </a:rPr>
              <a:t>- - - </a:t>
            </a:r>
            <a:r>
              <a:rPr lang="fr-FR" sz="1050" dirty="0" smtClean="0">
                <a:latin typeface="Open Sans" panose="020B0606030504020204" pitchFamily="34" charset="0"/>
                <a:ea typeface="Open Sans" panose="020B0606030504020204" pitchFamily="34" charset="0"/>
                <a:cs typeface="Open Sans" panose="020B0606030504020204" pitchFamily="34" charset="0"/>
              </a:rPr>
              <a:t>-</a:t>
            </a:r>
            <a:r>
              <a:rPr lang="fr-FR" sz="1050" dirty="0">
                <a:latin typeface="Open Sans" panose="020B0606030504020204" pitchFamily="34" charset="0"/>
                <a:ea typeface="Open Sans" panose="020B0606030504020204" pitchFamily="34" charset="0"/>
                <a:cs typeface="Open Sans" panose="020B0606030504020204" pitchFamily="34" charset="0"/>
              </a:rPr>
              <a:t> - - </a:t>
            </a:r>
            <a:r>
              <a:rPr lang="fr-FR" sz="1050" dirty="0" smtClean="0">
                <a:latin typeface="Open Sans" panose="020B0606030504020204" pitchFamily="34" charset="0"/>
                <a:ea typeface="Open Sans" panose="020B0606030504020204" pitchFamily="34" charset="0"/>
                <a:cs typeface="Open Sans" panose="020B0606030504020204" pitchFamily="34" charset="0"/>
              </a:rPr>
              <a:t>-</a:t>
            </a:r>
            <a:r>
              <a:rPr lang="fr-FR" sz="1050" dirty="0">
                <a:latin typeface="Open Sans" panose="020B0606030504020204" pitchFamily="34" charset="0"/>
                <a:ea typeface="Open Sans" panose="020B0606030504020204" pitchFamily="34" charset="0"/>
                <a:cs typeface="Open Sans" panose="020B0606030504020204" pitchFamily="34" charset="0"/>
              </a:rPr>
              <a:t> - - -</a:t>
            </a:r>
            <a:r>
              <a:rPr lang="fr-FR" sz="1050" dirty="0" smtClean="0">
                <a:latin typeface="Open Sans" panose="020B0606030504020204" pitchFamily="34" charset="0"/>
                <a:ea typeface="Open Sans" panose="020B0606030504020204" pitchFamily="34" charset="0"/>
                <a:cs typeface="Open Sans" panose="020B0606030504020204" pitchFamily="34" charset="0"/>
              </a:rPr>
              <a:t>       </a:t>
            </a:r>
            <a:r>
              <a:rPr lang="fr-FR" sz="1050" dirty="0" smtClean="0">
                <a:latin typeface="Open Sans" panose="020B0606030504020204" pitchFamily="34" charset="0"/>
                <a:ea typeface="Open Sans" panose="020B0606030504020204" pitchFamily="34" charset="0"/>
                <a:cs typeface="Open Sans" panose="020B0606030504020204" pitchFamily="34" charset="0"/>
              </a:rPr>
              <a:t>21</a:t>
            </a:r>
            <a:endParaRPr lang="fr-FR" sz="1050" dirty="0" smtClean="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Le Bon de commande - </a:t>
            </a:r>
            <a:r>
              <a:rPr lang="fr-FR" sz="1050" dirty="0">
                <a:latin typeface="Open Sans" panose="020B0606030504020204" pitchFamily="34" charset="0"/>
                <a:ea typeface="Open Sans" panose="020B0606030504020204" pitchFamily="34" charset="0"/>
                <a:cs typeface="Open Sans" panose="020B0606030504020204" pitchFamily="34" charset="0"/>
              </a:rPr>
              <a:t>- - - - - - - - - - - - - -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a:t>
            </a:r>
            <a:r>
              <a:rPr lang="fr-FR" sz="1050" dirty="0">
                <a:latin typeface="Open Sans" panose="020B0606030504020204" pitchFamily="34" charset="0"/>
                <a:ea typeface="Open Sans" panose="020B0606030504020204" pitchFamily="34" charset="0"/>
                <a:cs typeface="Open Sans" panose="020B0606030504020204" pitchFamily="34" charset="0"/>
              </a:rPr>
              <a:t>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22</a:t>
            </a:r>
            <a:endParaRPr lang="fr-FR" sz="105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Les Devis   </a:t>
            </a:r>
            <a:r>
              <a:rPr lang="fr-FR" sz="1050" dirty="0">
                <a:latin typeface="Open Sans" panose="020B0606030504020204" pitchFamily="34" charset="0"/>
                <a:ea typeface="Open Sans" panose="020B0606030504020204" pitchFamily="34" charset="0"/>
                <a:cs typeface="Open Sans" panose="020B0606030504020204" pitchFamily="34" charset="0"/>
              </a:rPr>
              <a:t>- - - - - - - - - - - - - - - - - - - - - - - - - - - - - - -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23</a:t>
            </a:r>
            <a:endParaRPr lang="fr-FR" sz="105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Factures / Avoirs   - - - - - - - - - - - - - - - - - - - - - - - - - - - - - - - - - - - - - - </a:t>
            </a:r>
            <a:r>
              <a:rPr lang="fr-FR" sz="1050" dirty="0">
                <a:latin typeface="Open Sans" panose="020B0606030504020204" pitchFamily="34" charset="0"/>
                <a:ea typeface="Open Sans" panose="020B0606030504020204" pitchFamily="34" charset="0"/>
                <a:cs typeface="Open Sans" panose="020B0606030504020204" pitchFamily="34" charset="0"/>
              </a:rPr>
              <a:t>-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	</a:t>
            </a:r>
            <a:r>
              <a:rPr lang="fr-FR" sz="1050" dirty="0" smtClean="0">
                <a:latin typeface="Open Sans" panose="020B0606030504020204" pitchFamily="34" charset="0"/>
                <a:ea typeface="Open Sans" panose="020B0606030504020204" pitchFamily="34" charset="0"/>
                <a:cs typeface="Open Sans" panose="020B0606030504020204" pitchFamily="34" charset="0"/>
              </a:rPr>
              <a:t>24</a:t>
            </a:r>
            <a:endParaRPr lang="fr-FR" sz="1050" dirty="0" smtClean="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Bons de livraison - </a:t>
            </a:r>
            <a:r>
              <a:rPr lang="fr-FR" sz="1050" dirty="0">
                <a:latin typeface="Open Sans" panose="020B0606030504020204" pitchFamily="34" charset="0"/>
                <a:ea typeface="Open Sans" panose="020B0606030504020204" pitchFamily="34" charset="0"/>
                <a:cs typeface="Open Sans" panose="020B0606030504020204" pitchFamily="34" charset="0"/>
              </a:rPr>
              <a:t>- - - - - - - - - - - - - - - - - - - - - - - -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25</a:t>
            </a:r>
            <a:endParaRPr lang="fr-FR" sz="105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Les </a:t>
            </a:r>
            <a:r>
              <a:rPr lang="fr-FR" sz="1050" dirty="0">
                <a:latin typeface="Open Sans" panose="020B0606030504020204" pitchFamily="34" charset="0"/>
                <a:ea typeface="Open Sans" panose="020B0606030504020204" pitchFamily="34" charset="0"/>
                <a:cs typeface="Open Sans" panose="020B0606030504020204" pitchFamily="34" charset="0"/>
              </a:rPr>
              <a:t>avantages </a:t>
            </a:r>
            <a:r>
              <a:rPr lang="fr-FR" sz="1050" dirty="0" smtClean="0">
                <a:latin typeface="Open Sans" panose="020B0606030504020204" pitchFamily="34" charset="0"/>
                <a:ea typeface="Open Sans" panose="020B0606030504020204" pitchFamily="34" charset="0"/>
                <a:cs typeface="Open Sans" panose="020B0606030504020204" pitchFamily="34" charset="0"/>
              </a:rPr>
              <a:t>www.sfl.com  </a:t>
            </a:r>
            <a:r>
              <a:rPr lang="fr-FR" sz="1050" dirty="0">
                <a:latin typeface="Open Sans" panose="020B0606030504020204" pitchFamily="34" charset="0"/>
                <a:ea typeface="Open Sans" panose="020B0606030504020204" pitchFamily="34" charset="0"/>
                <a:cs typeface="Open Sans" panose="020B0606030504020204" pitchFamily="34" charset="0"/>
              </a:rPr>
              <a:t>- - - - - - - - - - - - - - - - -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26</a:t>
            </a:r>
            <a:endParaRPr lang="fr-FR" sz="1050" dirty="0" smtClean="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Avant Programme  </a:t>
            </a:r>
            <a:r>
              <a:rPr lang="fr-FR" sz="1050" dirty="0">
                <a:latin typeface="Open Sans" panose="020B0606030504020204" pitchFamily="34" charset="0"/>
                <a:ea typeface="Open Sans" panose="020B0606030504020204" pitchFamily="34" charset="0"/>
                <a:cs typeface="Open Sans" panose="020B0606030504020204" pitchFamily="34" charset="0"/>
              </a:rPr>
              <a:t>- - - - - - - - - - - - - - - - - - - - - - - -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 </a:t>
            </a:r>
            <a:r>
              <a:rPr lang="fr-FR" sz="1050" dirty="0">
                <a:latin typeface="Open Sans" panose="020B0606030504020204" pitchFamily="34" charset="0"/>
                <a:ea typeface="Open Sans" panose="020B0606030504020204" pitchFamily="34" charset="0"/>
                <a:cs typeface="Open Sans" panose="020B0606030504020204" pitchFamily="34" charset="0"/>
              </a:rPr>
              <a:t>	</a:t>
            </a:r>
            <a:r>
              <a:rPr lang="fr-FR" sz="1050" dirty="0" smtClean="0">
                <a:latin typeface="Open Sans" panose="020B0606030504020204" pitchFamily="34" charset="0"/>
                <a:ea typeface="Open Sans" panose="020B0606030504020204" pitchFamily="34" charset="0"/>
                <a:cs typeface="Open Sans" panose="020B0606030504020204" pitchFamily="34" charset="0"/>
              </a:rPr>
              <a:t>27</a:t>
            </a:r>
            <a:endParaRPr lang="fr-FR" sz="105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Suivi des séries BD- </a:t>
            </a:r>
            <a:r>
              <a:rPr lang="fr-FR" sz="1050" dirty="0">
                <a:latin typeface="Open Sans" panose="020B0606030504020204" pitchFamily="34" charset="0"/>
                <a:ea typeface="Open Sans" panose="020B0606030504020204" pitchFamily="34" charset="0"/>
                <a:cs typeface="Open Sans" panose="020B0606030504020204" pitchFamily="34" charset="0"/>
              </a:rPr>
              <a:t>- - - - - - - - - - - - - - - - - - - - - - - -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28</a:t>
            </a:r>
            <a:endParaRPr lang="fr-FR" sz="105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Nos sélections Coup de Cœur   </a:t>
            </a:r>
            <a:r>
              <a:rPr lang="fr-FR" sz="1050" dirty="0">
                <a:latin typeface="Open Sans" panose="020B0606030504020204" pitchFamily="34" charset="0"/>
                <a:ea typeface="Open Sans" panose="020B0606030504020204" pitchFamily="34" charset="0"/>
                <a:cs typeface="Open Sans" panose="020B0606030504020204" pitchFamily="34" charset="0"/>
              </a:rPr>
              <a:t>- - - - - - - - - - - - - -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 </a:t>
            </a:r>
            <a:r>
              <a:rPr lang="fr-FR" sz="1050" dirty="0">
                <a:latin typeface="Open Sans" panose="020B0606030504020204" pitchFamily="34" charset="0"/>
                <a:ea typeface="Open Sans" panose="020B0606030504020204" pitchFamily="34" charset="0"/>
                <a:cs typeface="Open Sans" panose="020B0606030504020204" pitchFamily="34" charset="0"/>
              </a:rPr>
              <a:t>	</a:t>
            </a:r>
            <a:r>
              <a:rPr lang="fr-FR" sz="1050" dirty="0" smtClean="0">
                <a:latin typeface="Open Sans" panose="020B0606030504020204" pitchFamily="34" charset="0"/>
                <a:ea typeface="Open Sans" panose="020B0606030504020204" pitchFamily="34" charset="0"/>
                <a:cs typeface="Open Sans" panose="020B0606030504020204" pitchFamily="34" charset="0"/>
              </a:rPr>
              <a:t>29</a:t>
            </a:r>
            <a:endParaRPr lang="fr-FR" sz="1050" dirty="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Contact en ligne </a:t>
            </a:r>
            <a:r>
              <a:rPr lang="fr-FR" sz="1050" dirty="0">
                <a:latin typeface="Open Sans" panose="020B0606030504020204" pitchFamily="34" charset="0"/>
                <a:ea typeface="Open Sans" panose="020B0606030504020204" pitchFamily="34" charset="0"/>
                <a:cs typeface="Open Sans" panose="020B0606030504020204" pitchFamily="34" charset="0"/>
              </a:rPr>
              <a:t>- - - - - - - - - - - - - - - - - - - - - - - - - - - - - - - - - - - - - - -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30</a:t>
            </a:r>
            <a:r>
              <a:rPr lang="fr-FR" sz="1050" dirty="0" smtClean="0">
                <a:latin typeface="Open Sans" panose="020B0606030504020204" pitchFamily="34" charset="0"/>
                <a:ea typeface="Open Sans" panose="020B0606030504020204" pitchFamily="34" charset="0"/>
                <a:cs typeface="Open Sans" panose="020B0606030504020204" pitchFamily="34" charset="0"/>
              </a:rPr>
              <a:t> </a:t>
            </a:r>
            <a:endParaRPr lang="fr-FR" sz="1050" dirty="0" smtClean="0">
              <a:latin typeface="Open Sans" panose="020B0606030504020204" pitchFamily="34" charset="0"/>
              <a:ea typeface="Open Sans" panose="020B0606030504020204" pitchFamily="34" charset="0"/>
              <a:cs typeface="Open Sans" panose="020B0606030504020204" pitchFamily="34" charset="0"/>
            </a:endParaRPr>
          </a:p>
          <a:p>
            <a:pPr>
              <a:spcBef>
                <a:spcPct val="50000"/>
              </a:spcBef>
              <a:tabLst>
                <a:tab pos="5108575" algn="l"/>
              </a:tabLst>
            </a:pPr>
            <a:r>
              <a:rPr lang="fr-FR" sz="1050" dirty="0" smtClean="0">
                <a:latin typeface="Open Sans" panose="020B0606030504020204" pitchFamily="34" charset="0"/>
                <a:ea typeface="Open Sans" panose="020B0606030504020204" pitchFamily="34" charset="0"/>
                <a:cs typeface="Open Sans" panose="020B0606030504020204" pitchFamily="34" charset="0"/>
              </a:rPr>
              <a:t>Contact SFL - - - - - - - - - - - - - - - - - - - - - - - - - - - - - - - - - - - - - - - - - - </a:t>
            </a:r>
            <a:r>
              <a:rPr lang="fr-FR" sz="1050" dirty="0">
                <a:latin typeface="Open Sans" panose="020B0606030504020204" pitchFamily="34" charset="0"/>
                <a:ea typeface="Open Sans" panose="020B0606030504020204" pitchFamily="34" charset="0"/>
                <a:cs typeface="Open Sans" panose="020B0606030504020204" pitchFamily="34" charset="0"/>
              </a:rPr>
              <a:t>- - - - - - - - - - - </a:t>
            </a:r>
            <a:r>
              <a:rPr lang="fr-FR" sz="1050" dirty="0" smtClean="0">
                <a:latin typeface="Open Sans" panose="020B0606030504020204" pitchFamily="34" charset="0"/>
                <a:ea typeface="Open Sans" panose="020B0606030504020204" pitchFamily="34" charset="0"/>
                <a:cs typeface="Open Sans" panose="020B0606030504020204" pitchFamily="34" charset="0"/>
              </a:rPr>
              <a:t>-	</a:t>
            </a:r>
            <a:r>
              <a:rPr lang="fr-FR" sz="1050" dirty="0" smtClean="0">
                <a:latin typeface="Open Sans" panose="020B0606030504020204" pitchFamily="34" charset="0"/>
                <a:ea typeface="Open Sans" panose="020B0606030504020204" pitchFamily="34" charset="0"/>
                <a:cs typeface="Open Sans" panose="020B0606030504020204" pitchFamily="34" charset="0"/>
              </a:rPr>
              <a:t>31</a:t>
            </a:r>
            <a:r>
              <a:rPr lang="fr-FR" sz="1050" dirty="0" smtClean="0">
                <a:latin typeface="Open Sans" panose="020B0606030504020204" pitchFamily="34" charset="0"/>
                <a:ea typeface="Open Sans" panose="020B0606030504020204" pitchFamily="34" charset="0"/>
                <a:cs typeface="Open Sans" panose="020B0606030504020204" pitchFamily="34" charset="0"/>
              </a:rPr>
              <a:t>	</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sp>
        <p:nvSpPr>
          <p:cNvPr id="9" name="Rectangle 8"/>
          <p:cNvSpPr/>
          <p:nvPr/>
        </p:nvSpPr>
        <p:spPr>
          <a:xfrm>
            <a:off x="4067944" y="836712"/>
            <a:ext cx="1224136" cy="153662"/>
          </a:xfrm>
          <a:prstGeom prst="rect">
            <a:avLst/>
          </a:prstGeom>
          <a:solidFill>
            <a:srgbClr val="57B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5"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SOMMAIRE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14" name="Espace réservé du numéro de diapositive 10"/>
          <p:cNvSpPr>
            <a:spLocks noGrp="1"/>
          </p:cNvSpPr>
          <p:nvPr>
            <p:ph type="sldNum" sz="quarter" idx="12"/>
          </p:nvPr>
        </p:nvSpPr>
        <p:spPr>
          <a:xfrm>
            <a:off x="6804248" y="6525344"/>
            <a:ext cx="2133600" cy="360041"/>
          </a:xfrm>
        </p:spPr>
        <p:txBody>
          <a:bodyPr/>
          <a:lstStyle/>
          <a:p>
            <a:fld id="{11632698-6921-4817-855D-A05810F3D9C4}" type="slidenum">
              <a:rPr lang="fr-FR" sz="1050" smtClean="0">
                <a:solidFill>
                  <a:schemeClr val="tx1"/>
                </a:solidFill>
              </a:rPr>
              <a:t>2</a:t>
            </a:fld>
            <a:endParaRPr lang="fr-FR" sz="1050" dirty="0">
              <a:solidFill>
                <a:schemeClr val="tx1"/>
              </a:solidFill>
            </a:endParaRPr>
          </a:p>
        </p:txBody>
      </p:sp>
    </p:spTree>
    <p:extLst>
      <p:ext uri="{BB962C8B-B14F-4D97-AF65-F5344CB8AC3E}">
        <p14:creationId xmlns:p14="http://schemas.microsoft.com/office/powerpoint/2010/main" val="9069073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9944" y="3511433"/>
            <a:ext cx="5616117" cy="1668399"/>
          </a:xfrm>
          <a:prstGeom prst="rect">
            <a:avLst/>
          </a:prstGeom>
        </p:spPr>
      </p:pic>
      <p:pic>
        <p:nvPicPr>
          <p:cNvPr id="10" name="Image 9"/>
          <p:cNvPicPr>
            <a:picLocks noChangeAspect="1"/>
          </p:cNvPicPr>
          <p:nvPr/>
        </p:nvPicPr>
        <p:blipFill rotWithShape="1">
          <a:blip r:embed="rId3" cstate="print">
            <a:extLst>
              <a:ext uri="{28A0092B-C50C-407E-A947-70E740481C1C}">
                <a14:useLocalDpi xmlns:a14="http://schemas.microsoft.com/office/drawing/2010/main" val="0"/>
              </a:ext>
            </a:extLst>
          </a:blip>
          <a:srcRect b="38837"/>
          <a:stretch/>
        </p:blipFill>
        <p:spPr>
          <a:xfrm>
            <a:off x="1171047" y="1738679"/>
            <a:ext cx="6873913" cy="1546305"/>
          </a:xfrm>
          <a:prstGeom prst="rect">
            <a:avLst/>
          </a:prstGeom>
        </p:spPr>
      </p:pic>
      <p:sp>
        <p:nvSpPr>
          <p:cNvPr id="15" name="Rectangle 14"/>
          <p:cNvSpPr/>
          <p:nvPr/>
        </p:nvSpPr>
        <p:spPr>
          <a:xfrm>
            <a:off x="179512" y="4868757"/>
            <a:ext cx="6552728" cy="162920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5">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20</a:t>
            </a:fld>
            <a:endParaRPr lang="fr-FR" sz="1050" dirty="0">
              <a:solidFill>
                <a:schemeClr val="tx1"/>
              </a:solidFill>
            </a:endParaRPr>
          </a:p>
        </p:txBody>
      </p:sp>
      <p:sp>
        <p:nvSpPr>
          <p:cNvPr id="6" name="Rectangle 5"/>
          <p:cNvSpPr/>
          <p:nvPr/>
        </p:nvSpPr>
        <p:spPr>
          <a:xfrm>
            <a:off x="2195736" y="836712"/>
            <a:ext cx="4824536" cy="142596"/>
          </a:xfrm>
          <a:prstGeom prst="rect">
            <a:avLst/>
          </a:prstGeom>
          <a:solidFill>
            <a:srgbClr val="D7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PASSATION </a:t>
            </a:r>
            <a:r>
              <a:rPr lang="fr-FR" b="1" dirty="0" smtClean="0">
                <a:latin typeface="Open Sans" panose="020B0606030504020204" pitchFamily="34" charset="0"/>
                <a:ea typeface="Open Sans" panose="020B0606030504020204" pitchFamily="34" charset="0"/>
                <a:cs typeface="Open Sans" panose="020B0606030504020204" pitchFamily="34" charset="0"/>
              </a:rPr>
              <a:t>DE COMMANDE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p:cNvSpPr/>
          <p:nvPr/>
        </p:nvSpPr>
        <p:spPr>
          <a:xfrm>
            <a:off x="2774463" y="1717235"/>
            <a:ext cx="547559" cy="4056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2515754" y="1694943"/>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0" name="ZoneTexte 19"/>
          <p:cNvSpPr txBox="1"/>
          <p:nvPr/>
        </p:nvSpPr>
        <p:spPr>
          <a:xfrm>
            <a:off x="891219" y="2124820"/>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1" name="ZoneTexte 20"/>
          <p:cNvSpPr txBox="1"/>
          <p:nvPr/>
        </p:nvSpPr>
        <p:spPr>
          <a:xfrm>
            <a:off x="2742563" y="2653293"/>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2" name="ZoneTexte 21"/>
          <p:cNvSpPr txBox="1"/>
          <p:nvPr/>
        </p:nvSpPr>
        <p:spPr>
          <a:xfrm>
            <a:off x="323528" y="4951698"/>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3" name="ZoneTexte 22"/>
          <p:cNvSpPr txBox="1"/>
          <p:nvPr/>
        </p:nvSpPr>
        <p:spPr>
          <a:xfrm>
            <a:off x="323528" y="5229200"/>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4" name="ZoneTexte 23"/>
          <p:cNvSpPr txBox="1"/>
          <p:nvPr/>
        </p:nvSpPr>
        <p:spPr>
          <a:xfrm>
            <a:off x="323528" y="5517232"/>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5" name="ZoneTexte 24"/>
          <p:cNvSpPr txBox="1"/>
          <p:nvPr/>
        </p:nvSpPr>
        <p:spPr>
          <a:xfrm>
            <a:off x="463442" y="4941168"/>
            <a:ext cx="6700846" cy="276999"/>
          </a:xfrm>
          <a:prstGeom prst="rect">
            <a:avLst/>
          </a:prstGeom>
          <a:noFill/>
        </p:spPr>
        <p:txBody>
          <a:bodyPr wrap="square" rtlCol="0">
            <a:spAutoFit/>
          </a:bodyPr>
          <a:lstStyle/>
          <a:p>
            <a:r>
              <a:rPr lang="fr-FR" sz="1200" dirty="0" smtClean="0"/>
              <a:t>L’administrateur se rend sur l’onglet « Commandes » de son compte superviseur</a:t>
            </a:r>
            <a:endParaRPr lang="fr-FR" sz="1200" dirty="0"/>
          </a:p>
        </p:txBody>
      </p:sp>
      <p:sp>
        <p:nvSpPr>
          <p:cNvPr id="26" name="ZoneTexte 25"/>
          <p:cNvSpPr txBox="1"/>
          <p:nvPr/>
        </p:nvSpPr>
        <p:spPr>
          <a:xfrm>
            <a:off x="474311" y="5528265"/>
            <a:ext cx="4816332" cy="276999"/>
          </a:xfrm>
          <a:prstGeom prst="rect">
            <a:avLst/>
          </a:prstGeom>
          <a:noFill/>
        </p:spPr>
        <p:txBody>
          <a:bodyPr wrap="square" rtlCol="0">
            <a:spAutoFit/>
          </a:bodyPr>
          <a:lstStyle/>
          <a:p>
            <a:r>
              <a:rPr lang="fr-FR" sz="1200" dirty="0" smtClean="0"/>
              <a:t>Il clique sur le devis souhaité</a:t>
            </a:r>
            <a:endParaRPr lang="fr-FR" sz="1200" dirty="0"/>
          </a:p>
        </p:txBody>
      </p:sp>
      <p:sp>
        <p:nvSpPr>
          <p:cNvPr id="27" name="ZoneTexte 26"/>
          <p:cNvSpPr txBox="1"/>
          <p:nvPr/>
        </p:nvSpPr>
        <p:spPr>
          <a:xfrm>
            <a:off x="465324" y="6021288"/>
            <a:ext cx="6175130" cy="461665"/>
          </a:xfrm>
          <a:prstGeom prst="rect">
            <a:avLst/>
          </a:prstGeom>
          <a:noFill/>
        </p:spPr>
        <p:txBody>
          <a:bodyPr wrap="square" rtlCol="0">
            <a:spAutoFit/>
          </a:bodyPr>
          <a:lstStyle/>
          <a:p>
            <a:r>
              <a:rPr lang="fr-FR" sz="1200" dirty="0" smtClean="0"/>
              <a:t>Sur la page du devis, deux choix s’offrent à lui : soit le devis est correct et il clique sur « Commander », soit le devis n’est pas correct et il clique sur « Refuser »</a:t>
            </a:r>
            <a:endParaRPr lang="fr-FR" sz="1200" dirty="0"/>
          </a:p>
        </p:txBody>
      </p:sp>
      <p:sp>
        <p:nvSpPr>
          <p:cNvPr id="28" name="Rectangle 27"/>
          <p:cNvSpPr/>
          <p:nvPr/>
        </p:nvSpPr>
        <p:spPr>
          <a:xfrm>
            <a:off x="2987825" y="2689845"/>
            <a:ext cx="4968552" cy="163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2983809" y="4287056"/>
            <a:ext cx="576064" cy="178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179512" y="1166732"/>
            <a:ext cx="8758336" cy="461665"/>
          </a:xfrm>
          <a:prstGeom prst="rect">
            <a:avLst/>
          </a:prstGeom>
          <a:noFill/>
        </p:spPr>
        <p:txBody>
          <a:bodyPr wrap="square" rtlCol="0">
            <a:spAutoFit/>
          </a:bodyPr>
          <a:lstStyle/>
          <a:p>
            <a:r>
              <a:rPr lang="fr-FR" sz="1200" dirty="0" smtClean="0"/>
              <a:t>Le rôle </a:t>
            </a:r>
            <a:r>
              <a:rPr lang="fr-FR" sz="1200" b="1" dirty="0" smtClean="0">
                <a:solidFill>
                  <a:srgbClr val="FF0000"/>
                </a:solidFill>
              </a:rPr>
              <a:t>du gestionnaire </a:t>
            </a:r>
            <a:r>
              <a:rPr lang="fr-FR" sz="1200" dirty="0" smtClean="0"/>
              <a:t>est terminé, c’est au tour </a:t>
            </a:r>
            <a:r>
              <a:rPr lang="fr-FR" sz="1200" b="1" dirty="0" smtClean="0">
                <a:solidFill>
                  <a:srgbClr val="FF0000"/>
                </a:solidFill>
              </a:rPr>
              <a:t>de l’administrateur, </a:t>
            </a:r>
            <a:r>
              <a:rPr lang="fr-FR" sz="1200" dirty="0" smtClean="0"/>
              <a:t>qui lui possède un compte superviseur à part et qui est notifié par mail de l’arrivée du nouveau devis.</a:t>
            </a:r>
            <a:endParaRPr lang="fr-FR" sz="1200" dirty="0"/>
          </a:p>
        </p:txBody>
      </p:sp>
      <p:sp>
        <p:nvSpPr>
          <p:cNvPr id="30" name="ZoneTexte 29"/>
          <p:cNvSpPr txBox="1"/>
          <p:nvPr/>
        </p:nvSpPr>
        <p:spPr>
          <a:xfrm>
            <a:off x="2876939" y="3946065"/>
            <a:ext cx="213740" cy="261610"/>
          </a:xfrm>
          <a:prstGeom prst="rect">
            <a:avLst/>
          </a:prstGeom>
          <a:noFill/>
        </p:spPr>
        <p:txBody>
          <a:bodyPr wrap="square" rtlCol="0">
            <a:spAutoFit/>
          </a:bodyPr>
          <a:lstStyle/>
          <a:p>
            <a:pPr algn="ctr"/>
            <a:r>
              <a:rPr lang="fr-FR" sz="1100" dirty="0">
                <a:solidFill>
                  <a:srgbClr val="C00000"/>
                </a:solidFill>
              </a:rPr>
              <a:t>❹</a:t>
            </a:r>
          </a:p>
        </p:txBody>
      </p:sp>
      <p:sp>
        <p:nvSpPr>
          <p:cNvPr id="31" name="Rectangle 30"/>
          <p:cNvSpPr/>
          <p:nvPr/>
        </p:nvSpPr>
        <p:spPr>
          <a:xfrm>
            <a:off x="1171047" y="2169519"/>
            <a:ext cx="376618" cy="1508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2363501" y="3976959"/>
            <a:ext cx="547559" cy="1721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p:cNvSpPr txBox="1"/>
          <p:nvPr/>
        </p:nvSpPr>
        <p:spPr>
          <a:xfrm>
            <a:off x="356572" y="5759678"/>
            <a:ext cx="213740" cy="261610"/>
          </a:xfrm>
          <a:prstGeom prst="rect">
            <a:avLst/>
          </a:prstGeom>
          <a:noFill/>
        </p:spPr>
        <p:txBody>
          <a:bodyPr wrap="square" rtlCol="0">
            <a:spAutoFit/>
          </a:bodyPr>
          <a:lstStyle/>
          <a:p>
            <a:pPr algn="ctr"/>
            <a:r>
              <a:rPr lang="fr-FR" sz="1100" dirty="0">
                <a:solidFill>
                  <a:srgbClr val="C00000"/>
                </a:solidFill>
              </a:rPr>
              <a:t>❹</a:t>
            </a:r>
          </a:p>
        </p:txBody>
      </p:sp>
      <p:sp>
        <p:nvSpPr>
          <p:cNvPr id="35" name="ZoneTexte 34"/>
          <p:cNvSpPr txBox="1"/>
          <p:nvPr/>
        </p:nvSpPr>
        <p:spPr>
          <a:xfrm flipH="1">
            <a:off x="3552889" y="4247309"/>
            <a:ext cx="288032" cy="261610"/>
          </a:xfrm>
          <a:prstGeom prst="rect">
            <a:avLst/>
          </a:prstGeom>
          <a:noFill/>
        </p:spPr>
        <p:txBody>
          <a:bodyPr wrap="square" rtlCol="0">
            <a:spAutoFit/>
          </a:bodyPr>
          <a:lstStyle/>
          <a:p>
            <a:pPr algn="ctr"/>
            <a:r>
              <a:rPr lang="fr-FR" sz="1100" dirty="0">
                <a:solidFill>
                  <a:srgbClr val="C00000"/>
                </a:solidFill>
              </a:rPr>
              <a:t>❺</a:t>
            </a:r>
          </a:p>
        </p:txBody>
      </p:sp>
      <p:sp>
        <p:nvSpPr>
          <p:cNvPr id="36" name="ZoneTexte 35"/>
          <p:cNvSpPr txBox="1"/>
          <p:nvPr/>
        </p:nvSpPr>
        <p:spPr>
          <a:xfrm flipH="1">
            <a:off x="323528" y="6021288"/>
            <a:ext cx="288032" cy="261610"/>
          </a:xfrm>
          <a:prstGeom prst="rect">
            <a:avLst/>
          </a:prstGeom>
          <a:noFill/>
        </p:spPr>
        <p:txBody>
          <a:bodyPr wrap="square" rtlCol="0">
            <a:spAutoFit/>
          </a:bodyPr>
          <a:lstStyle/>
          <a:p>
            <a:pPr algn="ctr"/>
            <a:r>
              <a:rPr lang="fr-FR" sz="1100" dirty="0">
                <a:solidFill>
                  <a:srgbClr val="C00000"/>
                </a:solidFill>
              </a:rPr>
              <a:t>❺</a:t>
            </a:r>
          </a:p>
        </p:txBody>
      </p:sp>
      <p:sp>
        <p:nvSpPr>
          <p:cNvPr id="37" name="ZoneTexte 36"/>
          <p:cNvSpPr txBox="1"/>
          <p:nvPr/>
        </p:nvSpPr>
        <p:spPr>
          <a:xfrm>
            <a:off x="485266" y="5218487"/>
            <a:ext cx="4816332" cy="276999"/>
          </a:xfrm>
          <a:prstGeom prst="rect">
            <a:avLst/>
          </a:prstGeom>
          <a:noFill/>
        </p:spPr>
        <p:txBody>
          <a:bodyPr wrap="square" rtlCol="0">
            <a:spAutoFit/>
          </a:bodyPr>
          <a:lstStyle/>
          <a:p>
            <a:r>
              <a:rPr lang="fr-FR" sz="1200" dirty="0" smtClean="0"/>
              <a:t>Il sélectionne l’onglet « Devis »</a:t>
            </a:r>
            <a:endParaRPr lang="fr-FR" sz="1200" dirty="0"/>
          </a:p>
        </p:txBody>
      </p:sp>
      <p:sp>
        <p:nvSpPr>
          <p:cNvPr id="38" name="ZoneTexte 37"/>
          <p:cNvSpPr txBox="1"/>
          <p:nvPr/>
        </p:nvSpPr>
        <p:spPr>
          <a:xfrm>
            <a:off x="485472" y="5770711"/>
            <a:ext cx="6246768" cy="276999"/>
          </a:xfrm>
          <a:prstGeom prst="rect">
            <a:avLst/>
          </a:prstGeom>
          <a:noFill/>
        </p:spPr>
        <p:txBody>
          <a:bodyPr wrap="square" rtlCol="0">
            <a:spAutoFit/>
          </a:bodyPr>
          <a:lstStyle/>
          <a:p>
            <a:r>
              <a:rPr lang="fr-FR" sz="1200" dirty="0" smtClean="0"/>
              <a:t>Il a la possibilité de renseigner un numéro d’engagement en cliquant sur « À renseigner »</a:t>
            </a:r>
            <a:endParaRPr lang="fr-FR" sz="1200" dirty="0"/>
          </a:p>
        </p:txBody>
      </p:sp>
    </p:spTree>
    <p:extLst>
      <p:ext uri="{BB962C8B-B14F-4D97-AF65-F5344CB8AC3E}">
        <p14:creationId xmlns:p14="http://schemas.microsoft.com/office/powerpoint/2010/main" val="24481254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21</a:t>
            </a:fld>
            <a:endParaRPr lang="fr-FR" sz="1050" dirty="0">
              <a:solidFill>
                <a:schemeClr val="tx1"/>
              </a:solidFill>
            </a:endParaRPr>
          </a:p>
        </p:txBody>
      </p:sp>
      <p:sp>
        <p:nvSpPr>
          <p:cNvPr id="6" name="Rectangle 5"/>
          <p:cNvSpPr/>
          <p:nvPr/>
        </p:nvSpPr>
        <p:spPr>
          <a:xfrm>
            <a:off x="3491880" y="836712"/>
            <a:ext cx="2520280" cy="144016"/>
          </a:xfrm>
          <a:prstGeom prst="rect">
            <a:avLst/>
          </a:prstGeom>
          <a:solidFill>
            <a:srgbClr val="D7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SUIVI DES COMMANDES</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ZoneTexte 7"/>
          <p:cNvSpPr txBox="1"/>
          <p:nvPr/>
        </p:nvSpPr>
        <p:spPr>
          <a:xfrm>
            <a:off x="467544" y="1238563"/>
            <a:ext cx="8136904" cy="246221"/>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Une fois votre commande passée, vous pourrez la retrouver dans l’onglet </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Commandes</a:t>
            </a:r>
            <a:r>
              <a:rPr lang="fr-FR" sz="1000" dirty="0" smtClean="0">
                <a:latin typeface="Open Sans" panose="020B0606030504020204" pitchFamily="34" charset="0"/>
                <a:ea typeface="Open Sans" panose="020B0606030504020204" pitchFamily="34" charset="0"/>
                <a:cs typeface="Open Sans" panose="020B0606030504020204" pitchFamily="34" charset="0"/>
              </a:rPr>
              <a:t> » </a:t>
            </a:r>
            <a:r>
              <a:rPr lang="fr-FR" sz="1000" dirty="0">
                <a:latin typeface="Open Sans" panose="020B0606030504020204" pitchFamily="34" charset="0"/>
                <a:ea typeface="Open Sans" panose="020B0606030504020204" pitchFamily="34" charset="0"/>
                <a:cs typeface="Open Sans" panose="020B0606030504020204" pitchFamily="34" charset="0"/>
              </a:rPr>
              <a:t>à droite de l’onglet </a:t>
            </a:r>
            <a:r>
              <a:rPr lang="fr-FR" sz="1000" dirty="0" smtClean="0">
                <a:latin typeface="Open Sans" panose="020B0606030504020204" pitchFamily="34" charset="0"/>
                <a:ea typeface="Open Sans" panose="020B0606030504020204" pitchFamily="34" charset="0"/>
                <a:cs typeface="Open Sans" panose="020B0606030504020204" pitchFamily="34" charset="0"/>
              </a:rPr>
              <a:t>panier :</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64" y="1545121"/>
            <a:ext cx="7092280" cy="681671"/>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5" y="2611887"/>
            <a:ext cx="8280917" cy="1897233"/>
          </a:xfrm>
          <a:prstGeom prst="rect">
            <a:avLst/>
          </a:prstGeom>
        </p:spPr>
      </p:pic>
      <p:sp>
        <p:nvSpPr>
          <p:cNvPr id="11" name="Rectangle 10"/>
          <p:cNvSpPr/>
          <p:nvPr/>
        </p:nvSpPr>
        <p:spPr>
          <a:xfrm>
            <a:off x="467544" y="2611887"/>
            <a:ext cx="972000" cy="16904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467544" y="2318683"/>
            <a:ext cx="8136904" cy="246221"/>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La page se présente </a:t>
            </a:r>
            <a:r>
              <a:rPr lang="fr-FR" sz="1000" dirty="0" smtClean="0">
                <a:latin typeface="Open Sans" panose="020B0606030504020204" pitchFamily="34" charset="0"/>
                <a:ea typeface="Open Sans" panose="020B0606030504020204" pitchFamily="34" charset="0"/>
                <a:cs typeface="Open Sans" panose="020B0606030504020204" pitchFamily="34" charset="0"/>
              </a:rPr>
              <a:t>comme ceci :</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p:cNvSpPr/>
          <p:nvPr/>
        </p:nvSpPr>
        <p:spPr>
          <a:xfrm>
            <a:off x="539552" y="2852936"/>
            <a:ext cx="1908000" cy="72008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3347864" y="3645024"/>
            <a:ext cx="360040" cy="72008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2609230" y="2852029"/>
            <a:ext cx="6067226" cy="468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2609228" y="3429000"/>
            <a:ext cx="6067228" cy="9361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470492" y="4594046"/>
            <a:ext cx="8467356" cy="1931298"/>
          </a:xfrm>
          <a:prstGeom prst="rect">
            <a:avLst/>
          </a:prstGeom>
          <a:noFill/>
        </p:spPr>
        <p:txBody>
          <a:bodyPr wrap="square" rtlCol="0">
            <a:spAutoFit/>
          </a:bodyPr>
          <a:lstStyle/>
          <a:p>
            <a:pPr>
              <a:spcAft>
                <a:spcPts val="300"/>
              </a:spcAft>
            </a:pPr>
            <a:r>
              <a:rPr lang="fr-FR" sz="1100" dirty="0" smtClean="0">
                <a:solidFill>
                  <a:srgbClr val="BF0F1C"/>
                </a:solidFill>
              </a:rPr>
              <a:t>❶</a:t>
            </a:r>
            <a:r>
              <a:rPr lang="fr-FR" sz="1000" dirty="0" smtClean="0">
                <a:solidFill>
                  <a:srgbClr val="BF0F1C"/>
                </a:solidFill>
              </a:rPr>
              <a:t> </a:t>
            </a:r>
            <a:r>
              <a:rPr lang="fr-FR" sz="1000" dirty="0">
                <a:latin typeface="Open Sans" panose="020B0606030504020204" pitchFamily="34" charset="0"/>
                <a:ea typeface="Open Sans" panose="020B0606030504020204" pitchFamily="34" charset="0"/>
                <a:cs typeface="Open Sans" panose="020B0606030504020204" pitchFamily="34" charset="0"/>
              </a:rPr>
              <a:t>Ici vous retrouvez vos </a:t>
            </a:r>
            <a:r>
              <a:rPr lang="fr-FR" sz="1000" dirty="0" smtClean="0">
                <a:latin typeface="Open Sans" panose="020B0606030504020204" pitchFamily="34" charset="0"/>
                <a:ea typeface="Open Sans" panose="020B0606030504020204" pitchFamily="34" charset="0"/>
                <a:cs typeface="Open Sans" panose="020B0606030504020204" pitchFamily="34" charset="0"/>
              </a:rPr>
              <a:t>commandes</a:t>
            </a:r>
          </a:p>
          <a:p>
            <a:pPr>
              <a:spcAft>
                <a:spcPts val="300"/>
              </a:spcAft>
            </a:pPr>
            <a:r>
              <a:rPr lang="fr-FR" sz="1100" dirty="0" smtClean="0">
                <a:solidFill>
                  <a:srgbClr val="BF0F1C"/>
                </a:solidFill>
              </a:rPr>
              <a:t>❷</a:t>
            </a:r>
            <a:r>
              <a:rPr lang="fr-FR" sz="1000" dirty="0" smtClean="0"/>
              <a:t> </a:t>
            </a:r>
            <a:r>
              <a:rPr lang="fr-FR" sz="1000" dirty="0">
                <a:latin typeface="Open Sans" panose="020B0606030504020204" pitchFamily="34" charset="0"/>
                <a:ea typeface="Open Sans" panose="020B0606030504020204" pitchFamily="34" charset="0"/>
                <a:cs typeface="Open Sans" panose="020B0606030504020204" pitchFamily="34" charset="0"/>
              </a:rPr>
              <a:t>Ici vous pouvez choisir de voir vos devis ou vos commandes</a:t>
            </a:r>
          </a:p>
          <a:p>
            <a:pPr>
              <a:spcAft>
                <a:spcPts val="300"/>
              </a:spcAft>
            </a:pPr>
            <a:r>
              <a:rPr lang="fr-FR" sz="1100" dirty="0" smtClean="0">
                <a:solidFill>
                  <a:srgbClr val="BF0F1C"/>
                </a:solidFill>
              </a:rPr>
              <a:t>❸</a:t>
            </a:r>
            <a:r>
              <a:rPr lang="fr-FR" sz="1000" dirty="0" smtClean="0"/>
              <a:t> </a:t>
            </a:r>
            <a:r>
              <a:rPr lang="fr-FR" sz="1000" dirty="0">
                <a:latin typeface="Open Sans" panose="020B0606030504020204" pitchFamily="34" charset="0"/>
                <a:ea typeface="Open Sans" panose="020B0606030504020204" pitchFamily="34" charset="0"/>
                <a:cs typeface="Open Sans" panose="020B0606030504020204" pitchFamily="34" charset="0"/>
              </a:rPr>
              <a:t>Ici se trouvent quelques outils de recherche </a:t>
            </a: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a:spcAft>
                <a:spcPts val="300"/>
              </a:spcAft>
            </a:pPr>
            <a:r>
              <a:rPr lang="fr-FR" sz="1100" dirty="0" smtClean="0">
                <a:solidFill>
                  <a:srgbClr val="C00000"/>
                </a:solidFill>
              </a:rPr>
              <a:t>❹ </a:t>
            </a:r>
            <a:r>
              <a:rPr lang="fr-FR" sz="1000" dirty="0" smtClean="0">
                <a:latin typeface="Open Sans" panose="020B0606030504020204" pitchFamily="34" charset="0"/>
                <a:ea typeface="Open Sans" panose="020B0606030504020204" pitchFamily="34" charset="0"/>
                <a:cs typeface="Open Sans" panose="020B0606030504020204" pitchFamily="34" charset="0"/>
              </a:rPr>
              <a:t>Ici </a:t>
            </a:r>
            <a:r>
              <a:rPr lang="fr-FR" sz="1000" dirty="0">
                <a:latin typeface="Open Sans" panose="020B0606030504020204" pitchFamily="34" charset="0"/>
                <a:ea typeface="Open Sans" panose="020B0606030504020204" pitchFamily="34" charset="0"/>
                <a:cs typeface="Open Sans" panose="020B0606030504020204" pitchFamily="34" charset="0"/>
              </a:rPr>
              <a:t>se trouve une arborescence de vos différents </a:t>
            </a:r>
            <a:r>
              <a:rPr lang="fr-FR" sz="1000" dirty="0" smtClean="0">
                <a:latin typeface="Open Sans" panose="020B0606030504020204" pitchFamily="34" charset="0"/>
                <a:ea typeface="Open Sans" panose="020B0606030504020204" pitchFamily="34" charset="0"/>
                <a:cs typeface="Open Sans" panose="020B0606030504020204" pitchFamily="34" charset="0"/>
              </a:rPr>
              <a:t>répertoires</a:t>
            </a:r>
          </a:p>
          <a:p>
            <a:r>
              <a:rPr lang="fr-FR" sz="1100" dirty="0" smtClean="0">
                <a:solidFill>
                  <a:srgbClr val="C00000"/>
                </a:solidFill>
              </a:rPr>
              <a:t>❺ </a:t>
            </a:r>
            <a:r>
              <a:rPr lang="fr-FR" sz="1000" dirty="0">
                <a:latin typeface="Open Sans" panose="020B0606030504020204" pitchFamily="34" charset="0"/>
                <a:ea typeface="Open Sans" panose="020B0606030504020204" pitchFamily="34" charset="0"/>
                <a:cs typeface="Open Sans" panose="020B0606030504020204" pitchFamily="34" charset="0"/>
              </a:rPr>
              <a:t>Parmi les différentes informations du tableau, la colonne «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Statut</a:t>
            </a:r>
            <a:r>
              <a:rPr lang="fr-FR" sz="1000" dirty="0">
                <a:latin typeface="Open Sans" panose="020B0606030504020204" pitchFamily="34" charset="0"/>
                <a:ea typeface="Open Sans" panose="020B0606030504020204" pitchFamily="34" charset="0"/>
                <a:cs typeface="Open Sans" panose="020B0606030504020204" pitchFamily="34" charset="0"/>
              </a:rPr>
              <a:t> » indique le traitement de votre commande:</a:t>
            </a:r>
          </a:p>
          <a:p>
            <a:endParaRPr lang="fr-FR" sz="500" dirty="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500"/>
              </a:spcAft>
              <a:buFont typeface="Wingdings" panose="05000000000000000000" pitchFamily="2" charset="2"/>
              <a:buChar char="§"/>
            </a:pP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En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attente </a:t>
            </a:r>
            <a:r>
              <a:rPr lang="fr-FR" sz="1000" dirty="0">
                <a:latin typeface="Open Sans" panose="020B0606030504020204" pitchFamily="34" charset="0"/>
                <a:ea typeface="Open Sans" panose="020B0606030504020204" pitchFamily="34" charset="0"/>
                <a:cs typeface="Open Sans" panose="020B0606030504020204" pitchFamily="34" charset="0"/>
              </a:rPr>
              <a:t>: Cette commande est en attente de vérification par le </a:t>
            </a:r>
            <a:r>
              <a:rPr lang="fr-FR" sz="1000" dirty="0" smtClean="0">
                <a:latin typeface="Open Sans" panose="020B0606030504020204" pitchFamily="34" charset="0"/>
                <a:ea typeface="Open Sans" panose="020B0606030504020204" pitchFamily="34" charset="0"/>
                <a:cs typeface="Open Sans" panose="020B0606030504020204" pitchFamily="34" charset="0"/>
              </a:rPr>
              <a:t>fournisseur.</a:t>
            </a:r>
          </a:p>
          <a:p>
            <a:pPr marL="171450" indent="-171450">
              <a:spcAft>
                <a:spcPts val="500"/>
              </a:spcAft>
              <a:buFont typeface="Wingdings" panose="05000000000000000000" pitchFamily="2" charset="2"/>
              <a:buChar char="§"/>
            </a:pP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En cours </a:t>
            </a:r>
            <a:r>
              <a:rPr lang="fr-FR" sz="1000" dirty="0" smtClean="0">
                <a:latin typeface="Open Sans" panose="020B0606030504020204" pitchFamily="34" charset="0"/>
                <a:ea typeface="Open Sans" panose="020B0606030504020204" pitchFamily="34" charset="0"/>
                <a:cs typeface="Open Sans" panose="020B0606030504020204" pitchFamily="34" charset="0"/>
              </a:rPr>
              <a:t>: Cette commande a été validée par le fournisseur et l’intégralité des ouvrages pouvant être servis n’ont pas encore été livrés.</a:t>
            </a:r>
          </a:p>
          <a:p>
            <a:pPr marL="171450" indent="-171450">
              <a:spcAft>
                <a:spcPts val="500"/>
              </a:spcAft>
              <a:buFont typeface="Wingdings" panose="05000000000000000000" pitchFamily="2" charset="2"/>
              <a:buChar char="§"/>
            </a:pP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Soldée</a:t>
            </a:r>
            <a:r>
              <a:rPr lang="fr-FR" sz="1000" dirty="0" smtClean="0">
                <a:latin typeface="Open Sans" panose="020B0606030504020204" pitchFamily="34" charset="0"/>
                <a:ea typeface="Open Sans" panose="020B0606030504020204" pitchFamily="34" charset="0"/>
                <a:cs typeface="Open Sans" panose="020B0606030504020204" pitchFamily="34" charset="0"/>
              </a:rPr>
              <a:t> : Cette commande a été validée par le fournisseur et l’intégralité des ouvrages pouvant être servis a été livrée.</a:t>
            </a:r>
          </a:p>
          <a:p>
            <a:pPr marL="171450" indent="-171450">
              <a:buFont typeface="Wingdings" panose="05000000000000000000" pitchFamily="2" charset="2"/>
              <a:buChar char="§"/>
            </a:pPr>
            <a:endParaRPr lang="fr-FR" sz="7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ZoneTexte 18"/>
          <p:cNvSpPr txBox="1"/>
          <p:nvPr/>
        </p:nvSpPr>
        <p:spPr>
          <a:xfrm>
            <a:off x="8676456" y="3717878"/>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0" name="ZoneTexte 19"/>
          <p:cNvSpPr txBox="1"/>
          <p:nvPr/>
        </p:nvSpPr>
        <p:spPr>
          <a:xfrm>
            <a:off x="187416" y="2566407"/>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1" name="ZoneTexte 20"/>
          <p:cNvSpPr txBox="1"/>
          <p:nvPr/>
        </p:nvSpPr>
        <p:spPr>
          <a:xfrm>
            <a:off x="8676456" y="2924944"/>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2" name="ZoneTexte 21"/>
          <p:cNvSpPr txBox="1"/>
          <p:nvPr/>
        </p:nvSpPr>
        <p:spPr>
          <a:xfrm>
            <a:off x="2198020" y="2924944"/>
            <a:ext cx="213740" cy="261610"/>
          </a:xfrm>
          <a:prstGeom prst="rect">
            <a:avLst/>
          </a:prstGeom>
          <a:noFill/>
        </p:spPr>
        <p:txBody>
          <a:bodyPr wrap="square" rtlCol="0">
            <a:spAutoFit/>
          </a:bodyPr>
          <a:lstStyle/>
          <a:p>
            <a:pPr algn="ctr"/>
            <a:r>
              <a:rPr lang="fr-FR" sz="1100" dirty="0">
                <a:solidFill>
                  <a:srgbClr val="C00000"/>
                </a:solidFill>
              </a:rPr>
              <a:t>❹</a:t>
            </a:r>
          </a:p>
        </p:txBody>
      </p:sp>
      <p:sp>
        <p:nvSpPr>
          <p:cNvPr id="23" name="ZoneTexte 22"/>
          <p:cNvSpPr txBox="1"/>
          <p:nvPr/>
        </p:nvSpPr>
        <p:spPr>
          <a:xfrm flipH="1">
            <a:off x="3419872" y="4293096"/>
            <a:ext cx="288032" cy="261610"/>
          </a:xfrm>
          <a:prstGeom prst="rect">
            <a:avLst/>
          </a:prstGeom>
          <a:noFill/>
        </p:spPr>
        <p:txBody>
          <a:bodyPr wrap="square" rtlCol="0">
            <a:spAutoFit/>
          </a:bodyPr>
          <a:lstStyle/>
          <a:p>
            <a:pPr algn="ctr"/>
            <a:r>
              <a:rPr lang="fr-FR" sz="1100" dirty="0">
                <a:solidFill>
                  <a:srgbClr val="C00000"/>
                </a:solidFill>
              </a:rPr>
              <a:t>❺</a:t>
            </a:r>
          </a:p>
        </p:txBody>
      </p:sp>
    </p:spTree>
    <p:extLst>
      <p:ext uri="{BB962C8B-B14F-4D97-AF65-F5344CB8AC3E}">
        <p14:creationId xmlns:p14="http://schemas.microsoft.com/office/powerpoint/2010/main" val="15539855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6"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22</a:t>
            </a:fld>
            <a:endParaRPr lang="fr-FR" sz="1050" dirty="0">
              <a:solidFill>
                <a:schemeClr val="tx1"/>
              </a:solidFill>
            </a:endParaRPr>
          </a:p>
        </p:txBody>
      </p:sp>
      <p:sp>
        <p:nvSpPr>
          <p:cNvPr id="7" name="Rectangle 6"/>
          <p:cNvSpPr/>
          <p:nvPr/>
        </p:nvSpPr>
        <p:spPr>
          <a:xfrm>
            <a:off x="3707904" y="836712"/>
            <a:ext cx="2376264" cy="144016"/>
          </a:xfrm>
          <a:prstGeom prst="rect">
            <a:avLst/>
          </a:prstGeom>
          <a:solidFill>
            <a:srgbClr val="D7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8"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LE BON DE COMMANDE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ZoneTexte 8"/>
          <p:cNvSpPr txBox="1"/>
          <p:nvPr/>
        </p:nvSpPr>
        <p:spPr>
          <a:xfrm>
            <a:off x="467544" y="1124744"/>
            <a:ext cx="8136904" cy="400110"/>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Après avoir généré votre commande </a:t>
            </a:r>
            <a:r>
              <a:rPr lang="fr-FR" sz="1000" dirty="0" smtClean="0">
                <a:latin typeface="Open Sans" panose="020B0606030504020204" pitchFamily="34" charset="0"/>
                <a:ea typeface="Open Sans" panose="020B0606030504020204" pitchFamily="34" charset="0"/>
                <a:cs typeface="Open Sans" panose="020B0606030504020204" pitchFamily="34" charset="0"/>
              </a:rPr>
              <a:t>vient </a:t>
            </a:r>
            <a:r>
              <a:rPr lang="fr-FR" sz="1000" dirty="0">
                <a:latin typeface="Open Sans" panose="020B0606030504020204" pitchFamily="34" charset="0"/>
                <a:ea typeface="Open Sans" panose="020B0606030504020204" pitchFamily="34" charset="0"/>
                <a:cs typeface="Open Sans" panose="020B0606030504020204" pitchFamily="34" charset="0"/>
              </a:rPr>
              <a:t>le temps de la livraison et de la vérification de l’exactitude de votre commande. </a:t>
            </a: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r>
              <a:rPr lang="fr-FR" sz="1000" dirty="0" smtClean="0">
                <a:latin typeface="Open Sans" panose="020B0606030504020204" pitchFamily="34" charset="0"/>
                <a:ea typeface="Open Sans" panose="020B0606030504020204" pitchFamily="34" charset="0"/>
                <a:cs typeface="Open Sans" panose="020B0606030504020204" pitchFamily="34" charset="0"/>
              </a:rPr>
              <a:t>Notre </a:t>
            </a:r>
            <a:r>
              <a:rPr lang="fr-FR" sz="1000" dirty="0">
                <a:latin typeface="Open Sans" panose="020B0606030504020204" pitchFamily="34" charset="0"/>
                <a:ea typeface="Open Sans" panose="020B0606030504020204" pitchFamily="34" charset="0"/>
                <a:cs typeface="Open Sans" panose="020B0606030504020204" pitchFamily="34" charset="0"/>
              </a:rPr>
              <a:t>site vous propose de pointer et réceptionner vos colis directement </a:t>
            </a:r>
            <a:r>
              <a:rPr lang="fr-FR" sz="1000" dirty="0" smtClean="0">
                <a:latin typeface="Open Sans" panose="020B0606030504020204" pitchFamily="34" charset="0"/>
                <a:ea typeface="Open Sans" panose="020B0606030504020204" pitchFamily="34" charset="0"/>
                <a:cs typeface="Open Sans" panose="020B0606030504020204" pitchFamily="34" charset="0"/>
              </a:rPr>
              <a:t>à partir de votre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bon de commande</a:t>
            </a:r>
            <a:r>
              <a:rPr lang="fr-FR" sz="1000" dirty="0" smtClean="0">
                <a:latin typeface="Open Sans" panose="020B0606030504020204" pitchFamily="34" charset="0"/>
                <a:ea typeface="Open Sans" panose="020B0606030504020204" pitchFamily="34" charset="0"/>
                <a:cs typeface="Open Sans" panose="020B0606030504020204" pitchFamily="34" charset="0"/>
              </a:rPr>
              <a:t>.</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456" y="1556792"/>
            <a:ext cx="7200000" cy="3314877"/>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4527910"/>
            <a:ext cx="4170572" cy="1391928"/>
          </a:xfrm>
          <a:prstGeom prst="rect">
            <a:avLst/>
          </a:prstGeom>
          <a:ln w="19050">
            <a:solidFill>
              <a:srgbClr val="C00000"/>
            </a:solidFill>
          </a:ln>
        </p:spPr>
      </p:pic>
      <p:cxnSp>
        <p:nvCxnSpPr>
          <p:cNvPr id="12" name="Connecteur droit 11"/>
          <p:cNvCxnSpPr/>
          <p:nvPr/>
        </p:nvCxnSpPr>
        <p:spPr>
          <a:xfrm>
            <a:off x="2267744" y="3021976"/>
            <a:ext cx="0" cy="149158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07704" y="2852935"/>
            <a:ext cx="576064" cy="16904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2522718" y="2854564"/>
            <a:ext cx="1512000" cy="16904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4716016" y="4924906"/>
            <a:ext cx="4217401" cy="1600438"/>
          </a:xfrm>
          <a:prstGeom prst="rect">
            <a:avLst/>
          </a:prstGeom>
          <a:noFill/>
        </p:spPr>
        <p:txBody>
          <a:bodyPr wrap="square" rtlCol="0">
            <a:spAutoFit/>
          </a:bodyPr>
          <a:lstStyle/>
          <a:p>
            <a:pPr algn="just">
              <a:spcAft>
                <a:spcPts val="300"/>
              </a:spcAft>
            </a:pPr>
            <a:r>
              <a:rPr lang="fr-FR" sz="1100" dirty="0" smtClean="0">
                <a:solidFill>
                  <a:srgbClr val="C00000"/>
                </a:solidFill>
              </a:rPr>
              <a:t>❶</a:t>
            </a:r>
            <a:r>
              <a:rPr lang="fr-FR" sz="1000" dirty="0" smtClean="0">
                <a:solidFill>
                  <a:srgbClr val="BF0F1C"/>
                </a:solidFill>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En cliquant sur le bouton «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Réceptionner</a:t>
            </a:r>
            <a:r>
              <a:rPr lang="fr-FR" sz="1000" dirty="0" smtClean="0">
                <a:latin typeface="Open Sans" panose="020B0606030504020204" pitchFamily="34" charset="0"/>
                <a:ea typeface="Open Sans" panose="020B0606030504020204" pitchFamily="34" charset="0"/>
                <a:cs typeface="Open Sans" panose="020B0606030504020204" pitchFamily="34" charset="0"/>
              </a:rPr>
              <a:t> » vous aurez la possibilité de saisir ou de bipper les codes barres et d’indiquer les quantités des ouvrages reçus.</a:t>
            </a:r>
          </a:p>
          <a:p>
            <a:pPr algn="just">
              <a:spcAft>
                <a:spcPts val="300"/>
              </a:spcAft>
            </a:pPr>
            <a:r>
              <a:rPr lang="fr-FR" sz="1100" dirty="0" smtClean="0">
                <a:solidFill>
                  <a:srgbClr val="C00000"/>
                </a:solidFill>
              </a:rPr>
              <a:t>❷</a:t>
            </a:r>
            <a:r>
              <a:rPr lang="fr-FR" sz="1000" dirty="0" smtClean="0"/>
              <a:t> </a:t>
            </a:r>
            <a:r>
              <a:rPr lang="fr-FR" sz="1000" dirty="0" smtClean="0">
                <a:latin typeface="Open Sans" panose="020B0606030504020204" pitchFamily="34" charset="0"/>
                <a:ea typeface="Open Sans" panose="020B0606030504020204" pitchFamily="34" charset="0"/>
                <a:cs typeface="Open Sans" panose="020B0606030504020204" pitchFamily="34" charset="0"/>
              </a:rPr>
              <a:t>Ici vous pourrez valider votre réception, une fois votre saisie des ouvrages terminée.</a:t>
            </a:r>
          </a:p>
          <a:p>
            <a:pPr algn="just">
              <a:spcAft>
                <a:spcPts val="300"/>
              </a:spcAft>
            </a:pPr>
            <a:r>
              <a:rPr lang="fr-FR" sz="1100" dirty="0">
                <a:solidFill>
                  <a:srgbClr val="C00000"/>
                </a:solidFill>
              </a:rPr>
              <a:t>❸</a:t>
            </a:r>
            <a:r>
              <a:rPr lang="fr-FR" sz="1000" dirty="0" smtClean="0"/>
              <a:t> </a:t>
            </a:r>
            <a:r>
              <a:rPr lang="fr-FR" sz="1000" dirty="0">
                <a:latin typeface="Open Sans" panose="020B0606030504020204" pitchFamily="34" charset="0"/>
                <a:ea typeface="Open Sans" panose="020B0606030504020204" pitchFamily="34" charset="0"/>
                <a:cs typeface="Open Sans" panose="020B0606030504020204" pitchFamily="34" charset="0"/>
              </a:rPr>
              <a:t>Si, au terme de votre réception, il </a:t>
            </a:r>
            <a:r>
              <a:rPr lang="fr-FR" sz="1000" dirty="0" smtClean="0">
                <a:latin typeface="Open Sans" panose="020B0606030504020204" pitchFamily="34" charset="0"/>
                <a:ea typeface="Open Sans" panose="020B0606030504020204" pitchFamily="34" charset="0"/>
                <a:cs typeface="Open Sans" panose="020B0606030504020204" pitchFamily="34" charset="0"/>
              </a:rPr>
              <a:t>vous manque </a:t>
            </a:r>
            <a:r>
              <a:rPr lang="fr-FR" sz="1000" dirty="0">
                <a:latin typeface="Open Sans" panose="020B0606030504020204" pitchFamily="34" charset="0"/>
                <a:ea typeface="Open Sans" panose="020B0606030504020204" pitchFamily="34" charset="0"/>
                <a:cs typeface="Open Sans" panose="020B0606030504020204" pitchFamily="34" charset="0"/>
              </a:rPr>
              <a:t>encore des ouvrages non reçus, vous </a:t>
            </a:r>
            <a:r>
              <a:rPr lang="fr-FR" sz="1000" dirty="0" smtClean="0">
                <a:latin typeface="Open Sans" panose="020B0606030504020204" pitchFamily="34" charset="0"/>
                <a:ea typeface="Open Sans" panose="020B0606030504020204" pitchFamily="34" charset="0"/>
                <a:cs typeface="Open Sans" panose="020B0606030504020204" pitchFamily="34" charset="0"/>
              </a:rPr>
              <a:t>aurez </a:t>
            </a:r>
            <a:r>
              <a:rPr lang="fr-FR" sz="1000" dirty="0">
                <a:latin typeface="Open Sans" panose="020B0606030504020204" pitchFamily="34" charset="0"/>
                <a:ea typeface="Open Sans" panose="020B0606030504020204" pitchFamily="34" charset="0"/>
                <a:cs typeface="Open Sans" panose="020B0606030504020204" pitchFamily="34" charset="0"/>
              </a:rPr>
              <a:t>la </a:t>
            </a:r>
            <a:r>
              <a:rPr lang="fr-FR" sz="1000" dirty="0" smtClean="0">
                <a:latin typeface="Open Sans" panose="020B0606030504020204" pitchFamily="34" charset="0"/>
                <a:ea typeface="Open Sans" panose="020B0606030504020204" pitchFamily="34" charset="0"/>
                <a:cs typeface="Open Sans" panose="020B0606030504020204" pitchFamily="34" charset="0"/>
              </a:rPr>
              <a:t>possibilité de les ajouter dans </a:t>
            </a:r>
            <a:r>
              <a:rPr lang="fr-FR" sz="1000" dirty="0">
                <a:latin typeface="Open Sans" panose="020B0606030504020204" pitchFamily="34" charset="0"/>
                <a:ea typeface="Open Sans" panose="020B0606030504020204" pitchFamily="34" charset="0"/>
                <a:cs typeface="Open Sans" panose="020B0606030504020204" pitchFamily="34" charset="0"/>
              </a:rPr>
              <a:t>un nouveau panier ou dans un panier déjà existant en cliquant sur le bouton «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Ajouter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les produits non reçus dans un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panier</a:t>
            </a:r>
            <a:r>
              <a:rPr lang="fr-FR" sz="1000" dirty="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ZoneTexte 15"/>
          <p:cNvSpPr txBox="1"/>
          <p:nvPr/>
        </p:nvSpPr>
        <p:spPr>
          <a:xfrm>
            <a:off x="1979712" y="2607470"/>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17" name="ZoneTexte 16"/>
          <p:cNvSpPr txBox="1"/>
          <p:nvPr/>
        </p:nvSpPr>
        <p:spPr>
          <a:xfrm>
            <a:off x="2627784" y="2607470"/>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18" name="ZoneTexte 17"/>
          <p:cNvSpPr txBox="1"/>
          <p:nvPr/>
        </p:nvSpPr>
        <p:spPr>
          <a:xfrm>
            <a:off x="4250276" y="5445040"/>
            <a:ext cx="279828" cy="261610"/>
          </a:xfrm>
          <a:prstGeom prst="rect">
            <a:avLst/>
          </a:prstGeom>
          <a:noFill/>
        </p:spPr>
        <p:txBody>
          <a:bodyPr wrap="square" rtlCol="0">
            <a:spAutoFit/>
          </a:bodyPr>
          <a:lstStyle/>
          <a:p>
            <a:pPr algn="ctr"/>
            <a:r>
              <a:rPr lang="fr-FR" sz="1100" dirty="0">
                <a:solidFill>
                  <a:srgbClr val="C00000"/>
                </a:solidFill>
              </a:rPr>
              <a:t>❷</a:t>
            </a:r>
            <a:endParaRPr lang="fr-FR" sz="1100" dirty="0"/>
          </a:p>
        </p:txBody>
      </p:sp>
    </p:spTree>
    <p:extLst>
      <p:ext uri="{BB962C8B-B14F-4D97-AF65-F5344CB8AC3E}">
        <p14:creationId xmlns:p14="http://schemas.microsoft.com/office/powerpoint/2010/main" val="1683920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23</a:t>
            </a:fld>
            <a:endParaRPr lang="fr-FR" sz="1050" dirty="0">
              <a:solidFill>
                <a:schemeClr val="tx1"/>
              </a:solidFill>
            </a:endParaRPr>
          </a:p>
        </p:txBody>
      </p:sp>
      <p:sp>
        <p:nvSpPr>
          <p:cNvPr id="6" name="Rectangle 5"/>
          <p:cNvSpPr/>
          <p:nvPr/>
        </p:nvSpPr>
        <p:spPr>
          <a:xfrm>
            <a:off x="4194212" y="836712"/>
            <a:ext cx="1025860" cy="144016"/>
          </a:xfrm>
          <a:prstGeom prst="rect">
            <a:avLst/>
          </a:prstGeom>
          <a:solidFill>
            <a:srgbClr val="D7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LES DEVIS</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ZoneTexte 7"/>
          <p:cNvSpPr txBox="1"/>
          <p:nvPr/>
        </p:nvSpPr>
        <p:spPr>
          <a:xfrm>
            <a:off x="395536" y="1124744"/>
            <a:ext cx="8352928" cy="400110"/>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À partir de votre panier, faites une demande de devis :</a:t>
            </a:r>
            <a:r>
              <a:rPr lang="fr-FR"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la réponse intégrant la remise est instantanée</a:t>
            </a:r>
            <a:r>
              <a:rPr lang="fr-FR" sz="1000" dirty="0">
                <a:latin typeface="Open Sans" panose="020B0606030504020204" pitchFamily="34" charset="0"/>
                <a:ea typeface="Open Sans" panose="020B0606030504020204" pitchFamily="34" charset="0"/>
                <a:cs typeface="Open Sans" panose="020B0606030504020204" pitchFamily="34" charset="0"/>
              </a:rPr>
              <a:t>. </a:t>
            </a: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r>
              <a:rPr lang="fr-FR" sz="1000" dirty="0" smtClean="0">
                <a:latin typeface="Open Sans" panose="020B0606030504020204" pitchFamily="34" charset="0"/>
                <a:ea typeface="Open Sans" panose="020B0606030504020204" pitchFamily="34" charset="0"/>
                <a:cs typeface="Open Sans" panose="020B0606030504020204" pitchFamily="34" charset="0"/>
              </a:rPr>
              <a:t>Votre </a:t>
            </a:r>
            <a:r>
              <a:rPr lang="fr-FR" sz="1000" dirty="0">
                <a:latin typeface="Open Sans" panose="020B0606030504020204" pitchFamily="34" charset="0"/>
                <a:ea typeface="Open Sans" panose="020B0606030504020204" pitchFamily="34" charset="0"/>
                <a:cs typeface="Open Sans" panose="020B0606030504020204" pitchFamily="34" charset="0"/>
              </a:rPr>
              <a:t>devis est téléchargeable au format PDF. </a:t>
            </a: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3742936"/>
            <a:ext cx="6248810" cy="2566384"/>
          </a:xfrm>
          <a:prstGeom prst="rect">
            <a:avLst/>
          </a:prstGeom>
          <a:ln w="19050">
            <a:solidFill>
              <a:srgbClr val="C00000"/>
            </a:solidFill>
          </a:ln>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1556792"/>
            <a:ext cx="8424936" cy="2114029"/>
          </a:xfrm>
          <a:prstGeom prst="rect">
            <a:avLst/>
          </a:prstGeom>
        </p:spPr>
      </p:pic>
      <p:sp>
        <p:nvSpPr>
          <p:cNvPr id="14" name="ZoneTexte 13"/>
          <p:cNvSpPr txBox="1"/>
          <p:nvPr/>
        </p:nvSpPr>
        <p:spPr>
          <a:xfrm>
            <a:off x="6680026" y="3717032"/>
            <a:ext cx="2348266" cy="2682786"/>
          </a:xfrm>
          <a:prstGeom prst="rect">
            <a:avLst/>
          </a:prstGeom>
          <a:noFill/>
        </p:spPr>
        <p:txBody>
          <a:bodyPr wrap="square" rtlCol="0">
            <a:spAutoFit/>
          </a:bodyPr>
          <a:lstStyle/>
          <a:p>
            <a:pPr algn="just">
              <a:spcAft>
                <a:spcPts val="300"/>
              </a:spcAft>
            </a:pPr>
            <a:r>
              <a:rPr lang="fr-FR" sz="1100" dirty="0" smtClean="0">
                <a:solidFill>
                  <a:srgbClr val="C00000"/>
                </a:solidFill>
              </a:rPr>
              <a:t>❶</a:t>
            </a:r>
            <a:r>
              <a:rPr lang="fr-FR" sz="1000" dirty="0" smtClean="0">
                <a:solidFill>
                  <a:srgbClr val="BF0F1C"/>
                </a:solidFill>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Accès a vos devis</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lgn="just">
              <a:spcAft>
                <a:spcPts val="300"/>
              </a:spcAft>
            </a:pPr>
            <a:r>
              <a:rPr lang="fr-FR" sz="1100" dirty="0" smtClean="0">
                <a:solidFill>
                  <a:srgbClr val="C00000"/>
                </a:solidFill>
              </a:rPr>
              <a:t>❷</a:t>
            </a:r>
            <a:r>
              <a:rPr lang="fr-FR" sz="1000" dirty="0"/>
              <a:t> </a:t>
            </a:r>
            <a:r>
              <a:rPr lang="fr-FR" sz="1000" dirty="0" smtClean="0">
                <a:latin typeface="Open Sans" panose="020B0606030504020204" pitchFamily="34" charset="0"/>
                <a:ea typeface="Open Sans" panose="020B0606030504020204" pitchFamily="34" charset="0"/>
                <a:cs typeface="Open Sans" panose="020B0606030504020204" pitchFamily="34" charset="0"/>
              </a:rPr>
              <a:t>Affichage de l’historique de vos devis</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lgn="just">
              <a:spcAft>
                <a:spcPts val="300"/>
              </a:spcAft>
            </a:pPr>
            <a:r>
              <a:rPr lang="fr-FR" sz="1100" dirty="0" smtClean="0">
                <a:solidFill>
                  <a:srgbClr val="C00000"/>
                </a:solidFill>
              </a:rPr>
              <a:t>❸</a:t>
            </a:r>
            <a:r>
              <a:rPr lang="fr-FR" sz="1000" dirty="0"/>
              <a:t> </a:t>
            </a:r>
            <a:r>
              <a:rPr lang="fr-FR" sz="1000" dirty="0" smtClean="0">
                <a:latin typeface="Open Sans" panose="020B0606030504020204" pitchFamily="34" charset="0"/>
                <a:ea typeface="Open Sans" panose="020B0606030504020204" pitchFamily="34" charset="0"/>
                <a:cs typeface="Open Sans" panose="020B0606030504020204" pitchFamily="34" charset="0"/>
              </a:rPr>
              <a:t>Accès au détail de vos devis</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lgn="just">
              <a:spcAft>
                <a:spcPts val="300"/>
              </a:spcAft>
            </a:pPr>
            <a:r>
              <a:rPr lang="fr-FR" sz="1100" dirty="0" smtClean="0">
                <a:solidFill>
                  <a:srgbClr val="C00000"/>
                </a:solidFill>
              </a:rPr>
              <a:t>❹ </a:t>
            </a:r>
            <a:r>
              <a:rPr lang="fr-FR" sz="1000" dirty="0" smtClean="0">
                <a:latin typeface="Open Sans" panose="020B0606030504020204" pitchFamily="34" charset="0"/>
                <a:ea typeface="Open Sans" panose="020B0606030504020204" pitchFamily="34" charset="0"/>
                <a:cs typeface="Open Sans" panose="020B0606030504020204" pitchFamily="34" charset="0"/>
              </a:rPr>
              <a:t>Export du devis au format PDF</a:t>
            </a:r>
          </a:p>
          <a:p>
            <a:pPr algn="just"/>
            <a:r>
              <a:rPr lang="fr-FR" sz="1100" dirty="0">
                <a:solidFill>
                  <a:srgbClr val="C00000"/>
                </a:solidFill>
              </a:rPr>
              <a:t>❺ </a:t>
            </a:r>
            <a:r>
              <a:rPr lang="fr-FR" sz="1000" dirty="0">
                <a:latin typeface="Open Sans" panose="020B0606030504020204" pitchFamily="34" charset="0"/>
                <a:ea typeface="Open Sans" panose="020B0606030504020204" pitchFamily="34" charset="0"/>
                <a:cs typeface="Open Sans" panose="020B0606030504020204" pitchFamily="34" charset="0"/>
              </a:rPr>
              <a:t>Parmi les différentes informations du tableau, la colonne «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Statut</a:t>
            </a:r>
            <a:r>
              <a:rPr lang="fr-FR" sz="1000" dirty="0">
                <a:latin typeface="Open Sans" panose="020B0606030504020204" pitchFamily="34" charset="0"/>
                <a:ea typeface="Open Sans" panose="020B0606030504020204" pitchFamily="34" charset="0"/>
                <a:cs typeface="Open Sans" panose="020B0606030504020204" pitchFamily="34" charset="0"/>
              </a:rPr>
              <a:t> » indique le traitement de votre </a:t>
            </a:r>
            <a:r>
              <a:rPr lang="fr-FR" sz="1000" dirty="0" smtClean="0">
                <a:latin typeface="Open Sans" panose="020B0606030504020204" pitchFamily="34" charset="0"/>
                <a:ea typeface="Open Sans" panose="020B0606030504020204" pitchFamily="34" charset="0"/>
                <a:cs typeface="Open Sans" panose="020B0606030504020204" pitchFamily="34" charset="0"/>
              </a:rPr>
              <a:t>devis:</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lgn="just"/>
            <a:endParaRPr lang="fr-FR" sz="500" dirty="0">
              <a:latin typeface="Open Sans" panose="020B0606030504020204" pitchFamily="34" charset="0"/>
              <a:ea typeface="Open Sans" panose="020B0606030504020204" pitchFamily="34" charset="0"/>
              <a:cs typeface="Open Sans" panose="020B0606030504020204" pitchFamily="34" charset="0"/>
            </a:endParaRPr>
          </a:p>
          <a:p>
            <a:pPr marL="171450" indent="-171450" algn="just">
              <a:spcAft>
                <a:spcPts val="500"/>
              </a:spcAft>
              <a:buFont typeface="Wingdings" panose="05000000000000000000" pitchFamily="2" charset="2"/>
              <a:buChar char="§"/>
            </a:pP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Vérifié </a:t>
            </a:r>
            <a:r>
              <a:rPr lang="fr-FR" sz="1000" dirty="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information de remise et de prix vérifié</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marL="171450" indent="-171450" algn="just">
              <a:spcAft>
                <a:spcPts val="500"/>
              </a:spcAft>
              <a:buFont typeface="Wingdings" panose="05000000000000000000" pitchFamily="2" charset="2"/>
              <a:buChar char="§"/>
            </a:pP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Commandé </a:t>
            </a:r>
            <a:r>
              <a:rPr lang="fr-FR" sz="1000" dirty="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Devis transformé en commande</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marL="171450" indent="-171450" algn="just">
              <a:spcAft>
                <a:spcPts val="500"/>
              </a:spcAft>
              <a:buFont typeface="Wingdings" panose="05000000000000000000" pitchFamily="2" charset="2"/>
              <a:buChar char="§"/>
            </a:pP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Annulé</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Devis annulé</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p:cNvSpPr/>
          <p:nvPr/>
        </p:nvSpPr>
        <p:spPr>
          <a:xfrm>
            <a:off x="2588492" y="2613806"/>
            <a:ext cx="543348" cy="16712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p:cNvCxnSpPr/>
          <p:nvPr/>
        </p:nvCxnSpPr>
        <p:spPr>
          <a:xfrm>
            <a:off x="755576" y="2697367"/>
            <a:ext cx="0" cy="10368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45292" y="2697367"/>
            <a:ext cx="1843200" cy="0"/>
          </a:xfrm>
          <a:prstGeom prst="line">
            <a:avLst/>
          </a:prstGeom>
          <a:ln w="19050">
            <a:solidFill>
              <a:srgbClr val="BF0F1C"/>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452492" y="2613806"/>
            <a:ext cx="432000" cy="864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395536" y="1556792"/>
            <a:ext cx="468000" cy="180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p:cNvSpPr txBox="1"/>
          <p:nvPr/>
        </p:nvSpPr>
        <p:spPr>
          <a:xfrm>
            <a:off x="107504" y="1524854"/>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5" name="ZoneTexte 24"/>
          <p:cNvSpPr txBox="1"/>
          <p:nvPr/>
        </p:nvSpPr>
        <p:spPr>
          <a:xfrm>
            <a:off x="8748464" y="2591326"/>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6" name="ZoneTexte 25"/>
          <p:cNvSpPr txBox="1"/>
          <p:nvPr/>
        </p:nvSpPr>
        <p:spPr>
          <a:xfrm>
            <a:off x="107504" y="3752739"/>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7" name="ZoneTexte 26"/>
          <p:cNvSpPr txBox="1"/>
          <p:nvPr/>
        </p:nvSpPr>
        <p:spPr>
          <a:xfrm>
            <a:off x="3131840" y="2591326"/>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8" name="Rectangle 27"/>
          <p:cNvSpPr/>
          <p:nvPr/>
        </p:nvSpPr>
        <p:spPr>
          <a:xfrm>
            <a:off x="2588492" y="2613806"/>
            <a:ext cx="6156000" cy="864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p:cNvSpPr txBox="1"/>
          <p:nvPr/>
        </p:nvSpPr>
        <p:spPr>
          <a:xfrm>
            <a:off x="616786" y="4692736"/>
            <a:ext cx="213740" cy="261610"/>
          </a:xfrm>
          <a:prstGeom prst="rect">
            <a:avLst/>
          </a:prstGeom>
          <a:noFill/>
        </p:spPr>
        <p:txBody>
          <a:bodyPr wrap="square" rtlCol="0">
            <a:spAutoFit/>
          </a:bodyPr>
          <a:lstStyle/>
          <a:p>
            <a:pPr algn="ctr"/>
            <a:r>
              <a:rPr lang="fr-FR" sz="1100" dirty="0">
                <a:solidFill>
                  <a:srgbClr val="C00000"/>
                </a:solidFill>
              </a:rPr>
              <a:t>❹</a:t>
            </a:r>
          </a:p>
        </p:txBody>
      </p:sp>
      <p:sp>
        <p:nvSpPr>
          <p:cNvPr id="30" name="Rectangle 29"/>
          <p:cNvSpPr/>
          <p:nvPr/>
        </p:nvSpPr>
        <p:spPr>
          <a:xfrm>
            <a:off x="439256" y="4936512"/>
            <a:ext cx="568800" cy="1152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p:cNvSpPr txBox="1"/>
          <p:nvPr/>
        </p:nvSpPr>
        <p:spPr>
          <a:xfrm flipH="1">
            <a:off x="3519941" y="3409211"/>
            <a:ext cx="288032" cy="261610"/>
          </a:xfrm>
          <a:prstGeom prst="rect">
            <a:avLst/>
          </a:prstGeom>
          <a:noFill/>
        </p:spPr>
        <p:txBody>
          <a:bodyPr wrap="square" rtlCol="0">
            <a:spAutoFit/>
          </a:bodyPr>
          <a:lstStyle/>
          <a:p>
            <a:pPr algn="ctr"/>
            <a:r>
              <a:rPr lang="fr-FR" sz="1100" dirty="0">
                <a:solidFill>
                  <a:srgbClr val="C00000"/>
                </a:solidFill>
              </a:rPr>
              <a:t>❺</a:t>
            </a:r>
          </a:p>
        </p:txBody>
      </p:sp>
    </p:spTree>
    <p:extLst>
      <p:ext uri="{BB962C8B-B14F-4D97-AF65-F5344CB8AC3E}">
        <p14:creationId xmlns:p14="http://schemas.microsoft.com/office/powerpoint/2010/main" val="360447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24</a:t>
            </a:fld>
            <a:endParaRPr lang="fr-FR" sz="1050" dirty="0">
              <a:solidFill>
                <a:schemeClr val="tx1"/>
              </a:solidFill>
            </a:endParaRPr>
          </a:p>
        </p:txBody>
      </p:sp>
      <p:sp>
        <p:nvSpPr>
          <p:cNvPr id="6" name="Rectangle 5"/>
          <p:cNvSpPr/>
          <p:nvPr/>
        </p:nvSpPr>
        <p:spPr>
          <a:xfrm>
            <a:off x="3563888" y="836712"/>
            <a:ext cx="2376264" cy="144016"/>
          </a:xfrm>
          <a:prstGeom prst="rect">
            <a:avLst/>
          </a:prstGeom>
          <a:solidFill>
            <a:srgbClr val="D7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FACTURES ET AVOIRS</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412776"/>
            <a:ext cx="8352928" cy="1849016"/>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3386449"/>
            <a:ext cx="2034505" cy="1584916"/>
          </a:xfrm>
          <a:prstGeom prst="rect">
            <a:avLst/>
          </a:prstGeom>
          <a:ln w="19050">
            <a:solidFill>
              <a:srgbClr val="C00000"/>
            </a:solidFill>
          </a:ln>
        </p:spPr>
      </p:pic>
      <p:sp>
        <p:nvSpPr>
          <p:cNvPr id="11" name="ZoneTexte 10"/>
          <p:cNvSpPr txBox="1"/>
          <p:nvPr/>
        </p:nvSpPr>
        <p:spPr>
          <a:xfrm>
            <a:off x="467544" y="1124744"/>
            <a:ext cx="8136904" cy="246221"/>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Pour voir vos </a:t>
            </a:r>
            <a:r>
              <a:rPr lang="fr-FR" sz="1000" dirty="0" smtClean="0">
                <a:latin typeface="Open Sans" panose="020B0606030504020204" pitchFamily="34" charset="0"/>
                <a:ea typeface="Open Sans" panose="020B0606030504020204" pitchFamily="34" charset="0"/>
                <a:cs typeface="Open Sans" panose="020B0606030504020204" pitchFamily="34" charset="0"/>
              </a:rPr>
              <a:t>factures où vos avoirs, </a:t>
            </a:r>
            <a:r>
              <a:rPr lang="fr-FR" sz="1000" dirty="0">
                <a:latin typeface="Open Sans" panose="020B0606030504020204" pitchFamily="34" charset="0"/>
                <a:ea typeface="Open Sans" panose="020B0606030504020204" pitchFamily="34" charset="0"/>
                <a:cs typeface="Open Sans" panose="020B0606030504020204" pitchFamily="34" charset="0"/>
              </a:rPr>
              <a:t>rendez vous dans l’onglet «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Commandes</a:t>
            </a:r>
            <a:r>
              <a:rPr lang="fr-FR" sz="1000" dirty="0">
                <a:latin typeface="Open Sans" panose="020B0606030504020204" pitchFamily="34" charset="0"/>
                <a:ea typeface="Open Sans" panose="020B0606030504020204" pitchFamily="34" charset="0"/>
                <a:cs typeface="Open Sans" panose="020B0606030504020204" pitchFamily="34" charset="0"/>
              </a:rPr>
              <a:t> » et cliquez sur le bouton «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Factures</a:t>
            </a:r>
            <a:r>
              <a:rPr lang="fr-FR" sz="1000" dirty="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2" name="Imag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9312" y="3333850"/>
            <a:ext cx="2457144" cy="3119486"/>
          </a:xfrm>
          <a:prstGeom prst="rect">
            <a:avLst/>
          </a:prstGeom>
        </p:spPr>
      </p:pic>
      <p:sp>
        <p:nvSpPr>
          <p:cNvPr id="13" name="Rectangle 12"/>
          <p:cNvSpPr/>
          <p:nvPr/>
        </p:nvSpPr>
        <p:spPr>
          <a:xfrm>
            <a:off x="1752328" y="1981656"/>
            <a:ext cx="468000" cy="1512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3203848" y="2269688"/>
            <a:ext cx="5472608" cy="2664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467544" y="2573904"/>
            <a:ext cx="8208912" cy="594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3170337" y="2726904"/>
            <a:ext cx="1473671" cy="144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p:nvPr/>
        </p:nvCxnSpPr>
        <p:spPr>
          <a:xfrm>
            <a:off x="4784973" y="2791950"/>
            <a:ext cx="0" cy="5760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4644008" y="2798904"/>
            <a:ext cx="144016" cy="0"/>
          </a:xfrm>
          <a:prstGeom prst="line">
            <a:avLst/>
          </a:prstGeom>
          <a:ln w="19050">
            <a:solidFill>
              <a:srgbClr val="BF0F1C"/>
            </a:solidFill>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395536" y="3367950"/>
            <a:ext cx="2880320" cy="1723549"/>
          </a:xfrm>
          <a:prstGeom prst="rect">
            <a:avLst/>
          </a:prstGeom>
          <a:noFill/>
        </p:spPr>
        <p:txBody>
          <a:bodyPr wrap="square" rtlCol="0">
            <a:spAutoFit/>
          </a:bodyPr>
          <a:lstStyle/>
          <a:p>
            <a:pPr algn="just">
              <a:spcAft>
                <a:spcPts val="300"/>
              </a:spcAft>
            </a:pPr>
            <a:r>
              <a:rPr lang="fr-FR" sz="1100" dirty="0" smtClean="0">
                <a:solidFill>
                  <a:srgbClr val="C00000"/>
                </a:solidFill>
              </a:rPr>
              <a:t>❶</a:t>
            </a:r>
            <a:r>
              <a:rPr lang="fr-FR" sz="1000" dirty="0" smtClean="0">
                <a:solidFill>
                  <a:srgbClr val="BF0F1C"/>
                </a:solidFill>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Accès à l’historique de vos commandes</a:t>
            </a:r>
          </a:p>
          <a:p>
            <a:pPr algn="just">
              <a:spcAft>
                <a:spcPts val="300"/>
              </a:spcAft>
            </a:pPr>
            <a:r>
              <a:rPr lang="fr-FR" sz="1100" dirty="0" smtClean="0">
                <a:solidFill>
                  <a:srgbClr val="C00000"/>
                </a:solidFill>
              </a:rPr>
              <a:t>❷</a:t>
            </a:r>
            <a:r>
              <a:rPr lang="fr-FR" sz="1000" dirty="0" smtClean="0"/>
              <a:t> </a:t>
            </a:r>
            <a:r>
              <a:rPr lang="fr-FR" sz="1000" dirty="0" smtClean="0">
                <a:latin typeface="Open Sans" panose="020B0606030504020204" pitchFamily="34" charset="0"/>
                <a:ea typeface="Open Sans" panose="020B0606030504020204" pitchFamily="34" charset="0"/>
                <a:cs typeface="Open Sans" panose="020B0606030504020204" pitchFamily="34" charset="0"/>
              </a:rPr>
              <a:t>Accès à l’état de </a:t>
            </a:r>
            <a:r>
              <a:rPr lang="fr-FR" sz="1000" dirty="0">
                <a:latin typeface="Open Sans" panose="020B0606030504020204" pitchFamily="34" charset="0"/>
                <a:ea typeface="Open Sans" panose="020B0606030504020204" pitchFamily="34" charset="0"/>
                <a:cs typeface="Open Sans" panose="020B0606030504020204" pitchFamily="34" charset="0"/>
              </a:rPr>
              <a:t>vos factures et avoirs </a:t>
            </a: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algn="just">
              <a:spcAft>
                <a:spcPts val="300"/>
              </a:spcAft>
            </a:pPr>
            <a:r>
              <a:rPr lang="fr-FR" sz="1100" dirty="0" smtClean="0">
                <a:solidFill>
                  <a:srgbClr val="C00000"/>
                </a:solidFill>
              </a:rPr>
              <a:t>❸</a:t>
            </a:r>
            <a:r>
              <a:rPr lang="fr-FR" sz="1000" dirty="0" smtClean="0"/>
              <a:t> </a:t>
            </a:r>
            <a:r>
              <a:rPr lang="fr-FR" sz="1000" dirty="0" smtClean="0">
                <a:latin typeface="Open Sans" panose="020B0606030504020204" pitchFamily="34" charset="0"/>
                <a:ea typeface="Open Sans" panose="020B0606030504020204" pitchFamily="34" charset="0"/>
                <a:cs typeface="Open Sans" panose="020B0606030504020204" pitchFamily="34" charset="0"/>
              </a:rPr>
              <a:t>Outil de tri</a:t>
            </a:r>
          </a:p>
          <a:p>
            <a:pPr algn="just">
              <a:spcAft>
                <a:spcPts val="300"/>
              </a:spcAft>
            </a:pPr>
            <a:r>
              <a:rPr lang="fr-FR" sz="1100" dirty="0" smtClean="0">
                <a:solidFill>
                  <a:srgbClr val="C00000"/>
                </a:solidFill>
              </a:rPr>
              <a:t>❹ </a:t>
            </a:r>
            <a:r>
              <a:rPr lang="fr-FR" sz="1000" dirty="0" smtClean="0">
                <a:latin typeface="Open Sans" panose="020B0606030504020204" pitchFamily="34" charset="0"/>
                <a:ea typeface="Open Sans" panose="020B0606030504020204" pitchFamily="34" charset="0"/>
                <a:cs typeface="Open Sans" panose="020B0606030504020204" pitchFamily="34" charset="0"/>
              </a:rPr>
              <a:t>Affichage de l’historique de vos factures et avoirs</a:t>
            </a:r>
          </a:p>
          <a:p>
            <a:pPr algn="just"/>
            <a:r>
              <a:rPr lang="fr-FR" sz="1100" dirty="0" smtClean="0">
                <a:solidFill>
                  <a:srgbClr val="C00000"/>
                </a:solidFill>
              </a:rPr>
              <a:t>❺ </a:t>
            </a:r>
            <a:r>
              <a:rPr lang="fr-FR" sz="1000" dirty="0" smtClean="0">
                <a:latin typeface="Open Sans" panose="020B0606030504020204" pitchFamily="34" charset="0"/>
                <a:ea typeface="Open Sans" panose="020B0606030504020204" pitchFamily="34" charset="0"/>
                <a:cs typeface="Open Sans" panose="020B0606030504020204" pitchFamily="34" charset="0"/>
              </a:rPr>
              <a:t>Accès au détail de vos factures et avoirs au format PDF</a:t>
            </a:r>
            <a:endParaRPr lang="fr-FR" sz="1000" dirty="0">
              <a:latin typeface="Open Sans" panose="020B0606030504020204" pitchFamily="34" charset="0"/>
              <a:ea typeface="Open Sans" panose="020B0606030504020204" pitchFamily="34" charset="0"/>
              <a:cs typeface="Open Sans" panose="020B0606030504020204" pitchFamily="34" charset="0"/>
            </a:endParaRPr>
          </a:p>
          <a:p>
            <a:pPr algn="just"/>
            <a:r>
              <a:rPr lang="fr-FR" sz="1100" dirty="0" smtClean="0">
                <a:solidFill>
                  <a:srgbClr val="C00000"/>
                </a:solidFill>
              </a:rPr>
              <a:t>❻ </a:t>
            </a:r>
            <a:r>
              <a:rPr lang="fr-FR" sz="1000" dirty="0" smtClean="0">
                <a:latin typeface="Open Sans" panose="020B0606030504020204" pitchFamily="34" charset="0"/>
                <a:ea typeface="Open Sans" panose="020B0606030504020204" pitchFamily="34" charset="0"/>
                <a:cs typeface="Open Sans" panose="020B0606030504020204" pitchFamily="34" charset="0"/>
              </a:rPr>
              <a:t>Factures ou avoirs SFL détaillés</a:t>
            </a:r>
            <a:endParaRPr lang="fr-FR" sz="1000" dirty="0">
              <a:latin typeface="Open Sans" panose="020B0606030504020204" pitchFamily="34" charset="0"/>
              <a:ea typeface="Open Sans" panose="020B0606030504020204" pitchFamily="34" charset="0"/>
              <a:cs typeface="Open Sans" panose="020B0606030504020204" pitchFamily="34" charset="0"/>
            </a:endParaRPr>
          </a:p>
          <a:p>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ZoneTexte 18"/>
          <p:cNvSpPr txBox="1"/>
          <p:nvPr/>
        </p:nvSpPr>
        <p:spPr>
          <a:xfrm>
            <a:off x="2875671" y="1340768"/>
            <a:ext cx="279828" cy="261610"/>
          </a:xfrm>
          <a:prstGeom prst="rect">
            <a:avLst/>
          </a:prstGeom>
          <a:noFill/>
        </p:spPr>
        <p:txBody>
          <a:bodyPr wrap="square" rtlCol="0">
            <a:spAutoFit/>
          </a:bodyPr>
          <a:lstStyle/>
          <a:p>
            <a:pPr algn="ctr"/>
            <a:r>
              <a:rPr lang="fr-FR" sz="1100" dirty="0">
                <a:solidFill>
                  <a:srgbClr val="C00000"/>
                </a:solidFill>
              </a:rPr>
              <a:t>❶</a:t>
            </a:r>
          </a:p>
        </p:txBody>
      </p:sp>
      <p:sp>
        <p:nvSpPr>
          <p:cNvPr id="21" name="ZoneTexte 20"/>
          <p:cNvSpPr txBox="1"/>
          <p:nvPr/>
        </p:nvSpPr>
        <p:spPr>
          <a:xfrm>
            <a:off x="2123728" y="1799238"/>
            <a:ext cx="279828" cy="261610"/>
          </a:xfrm>
          <a:prstGeom prst="rect">
            <a:avLst/>
          </a:prstGeom>
          <a:noFill/>
        </p:spPr>
        <p:txBody>
          <a:bodyPr wrap="square" rtlCol="0">
            <a:spAutoFit/>
          </a:bodyPr>
          <a:lstStyle/>
          <a:p>
            <a:pPr algn="ctr"/>
            <a:r>
              <a:rPr lang="fr-FR" sz="1100" dirty="0">
                <a:solidFill>
                  <a:srgbClr val="C00000"/>
                </a:solidFill>
              </a:rPr>
              <a:t>❷</a:t>
            </a:r>
          </a:p>
        </p:txBody>
      </p:sp>
      <p:sp>
        <p:nvSpPr>
          <p:cNvPr id="22" name="ZoneTexte 21"/>
          <p:cNvSpPr txBox="1"/>
          <p:nvPr/>
        </p:nvSpPr>
        <p:spPr>
          <a:xfrm>
            <a:off x="8684660" y="2276872"/>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4" name="ZoneTexte 23"/>
          <p:cNvSpPr txBox="1"/>
          <p:nvPr/>
        </p:nvSpPr>
        <p:spPr>
          <a:xfrm>
            <a:off x="8717704" y="2708920"/>
            <a:ext cx="213740" cy="261610"/>
          </a:xfrm>
          <a:prstGeom prst="rect">
            <a:avLst/>
          </a:prstGeom>
          <a:noFill/>
        </p:spPr>
        <p:txBody>
          <a:bodyPr wrap="square" rtlCol="0">
            <a:spAutoFit/>
          </a:bodyPr>
          <a:lstStyle/>
          <a:p>
            <a:pPr algn="ctr"/>
            <a:r>
              <a:rPr lang="fr-FR" sz="1100" dirty="0">
                <a:solidFill>
                  <a:srgbClr val="C00000"/>
                </a:solidFill>
              </a:rPr>
              <a:t>❹</a:t>
            </a:r>
          </a:p>
        </p:txBody>
      </p:sp>
      <p:sp>
        <p:nvSpPr>
          <p:cNvPr id="25" name="ZoneTexte 24"/>
          <p:cNvSpPr txBox="1"/>
          <p:nvPr/>
        </p:nvSpPr>
        <p:spPr>
          <a:xfrm flipH="1">
            <a:off x="2915816" y="2675121"/>
            <a:ext cx="288032" cy="261610"/>
          </a:xfrm>
          <a:prstGeom prst="rect">
            <a:avLst/>
          </a:prstGeom>
          <a:noFill/>
        </p:spPr>
        <p:txBody>
          <a:bodyPr wrap="square" rtlCol="0">
            <a:spAutoFit/>
          </a:bodyPr>
          <a:lstStyle/>
          <a:p>
            <a:pPr algn="ctr"/>
            <a:r>
              <a:rPr lang="fr-FR" sz="1100" dirty="0">
                <a:solidFill>
                  <a:srgbClr val="C00000"/>
                </a:solidFill>
              </a:rPr>
              <a:t>❺</a:t>
            </a:r>
          </a:p>
        </p:txBody>
      </p:sp>
      <p:sp>
        <p:nvSpPr>
          <p:cNvPr id="26" name="ZoneTexte 25"/>
          <p:cNvSpPr txBox="1"/>
          <p:nvPr/>
        </p:nvSpPr>
        <p:spPr>
          <a:xfrm flipH="1">
            <a:off x="5508104" y="3429000"/>
            <a:ext cx="288032" cy="261610"/>
          </a:xfrm>
          <a:prstGeom prst="rect">
            <a:avLst/>
          </a:prstGeom>
          <a:noFill/>
        </p:spPr>
        <p:txBody>
          <a:bodyPr wrap="square" rtlCol="0">
            <a:spAutoFit/>
          </a:bodyPr>
          <a:lstStyle/>
          <a:p>
            <a:pPr algn="ctr"/>
            <a:r>
              <a:rPr lang="fr-FR" sz="1100" dirty="0">
                <a:solidFill>
                  <a:srgbClr val="C00000"/>
                </a:solidFill>
              </a:rPr>
              <a:t>❺</a:t>
            </a:r>
          </a:p>
        </p:txBody>
      </p:sp>
      <p:sp>
        <p:nvSpPr>
          <p:cNvPr id="27" name="ZoneTexte 26"/>
          <p:cNvSpPr txBox="1"/>
          <p:nvPr/>
        </p:nvSpPr>
        <p:spPr>
          <a:xfrm flipH="1">
            <a:off x="8532440" y="3455422"/>
            <a:ext cx="288032" cy="261610"/>
          </a:xfrm>
          <a:prstGeom prst="rect">
            <a:avLst/>
          </a:prstGeom>
          <a:noFill/>
        </p:spPr>
        <p:txBody>
          <a:bodyPr wrap="square" rtlCol="0">
            <a:spAutoFit/>
          </a:bodyPr>
          <a:lstStyle/>
          <a:p>
            <a:pPr algn="ctr"/>
            <a:r>
              <a:rPr lang="fr-FR" sz="1100" dirty="0">
                <a:solidFill>
                  <a:srgbClr val="C00000"/>
                </a:solidFill>
              </a:rPr>
              <a:t>❻</a:t>
            </a:r>
          </a:p>
        </p:txBody>
      </p:sp>
      <p:cxnSp>
        <p:nvCxnSpPr>
          <p:cNvPr id="29" name="Connecteur droit avec flèche 28"/>
          <p:cNvCxnSpPr/>
          <p:nvPr/>
        </p:nvCxnSpPr>
        <p:spPr>
          <a:xfrm>
            <a:off x="5526385" y="3933056"/>
            <a:ext cx="692927"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1667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25</a:t>
            </a:fld>
            <a:endParaRPr lang="fr-FR" sz="1050" dirty="0">
              <a:solidFill>
                <a:schemeClr val="tx1"/>
              </a:solidFill>
            </a:endParaRPr>
          </a:p>
        </p:txBody>
      </p:sp>
      <p:sp>
        <p:nvSpPr>
          <p:cNvPr id="6" name="Rectangle 5"/>
          <p:cNvSpPr/>
          <p:nvPr/>
        </p:nvSpPr>
        <p:spPr>
          <a:xfrm>
            <a:off x="3635896" y="836712"/>
            <a:ext cx="2160240" cy="144016"/>
          </a:xfrm>
          <a:prstGeom prst="rect">
            <a:avLst/>
          </a:prstGeom>
          <a:solidFill>
            <a:srgbClr val="D74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BON DE LIVRAISON</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412776"/>
            <a:ext cx="8352928" cy="1849015"/>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631" y="3386449"/>
            <a:ext cx="2034505" cy="1584915"/>
          </a:xfrm>
          <a:prstGeom prst="rect">
            <a:avLst/>
          </a:prstGeom>
          <a:ln w="19050">
            <a:solidFill>
              <a:srgbClr val="BF0F1C"/>
            </a:solidFill>
          </a:ln>
        </p:spPr>
      </p:pic>
      <p:sp>
        <p:nvSpPr>
          <p:cNvPr id="10" name="ZoneTexte 9"/>
          <p:cNvSpPr txBox="1"/>
          <p:nvPr/>
        </p:nvSpPr>
        <p:spPr>
          <a:xfrm>
            <a:off x="467544" y="1124744"/>
            <a:ext cx="8136904" cy="246221"/>
          </a:xfrm>
          <a:prstGeom prst="rect">
            <a:avLst/>
          </a:prstGeom>
          <a:noFill/>
        </p:spPr>
        <p:txBody>
          <a:bodyPr wrap="square" rtlCol="0">
            <a:spAutoFit/>
          </a:bodyPr>
          <a:lstStyle/>
          <a:p>
            <a:r>
              <a:rPr lang="fr-FR" sz="1000" dirty="0">
                <a:latin typeface="Open Sans" panose="020B0606030504020204" pitchFamily="34" charset="0"/>
                <a:ea typeface="Open Sans" panose="020B0606030504020204" pitchFamily="34" charset="0"/>
                <a:cs typeface="Open Sans" panose="020B0606030504020204" pitchFamily="34" charset="0"/>
              </a:rPr>
              <a:t>Pour voir vos bons de livraison, rendez vous dans l’onglet «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Commandes</a:t>
            </a:r>
            <a:r>
              <a:rPr lang="fr-FR" sz="1000" dirty="0">
                <a:latin typeface="Open Sans" panose="020B0606030504020204" pitchFamily="34" charset="0"/>
                <a:ea typeface="Open Sans" panose="020B0606030504020204" pitchFamily="34" charset="0"/>
                <a:cs typeface="Open Sans" panose="020B0606030504020204" pitchFamily="34" charset="0"/>
              </a:rPr>
              <a:t> » et cliquez sur le bouton «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Bons de livraison</a:t>
            </a:r>
            <a:r>
              <a:rPr lang="fr-FR" sz="1000" dirty="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2" name="Imag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9312" y="3333850"/>
            <a:ext cx="2457143" cy="3119486"/>
          </a:xfrm>
          <a:prstGeom prst="rect">
            <a:avLst/>
          </a:prstGeom>
        </p:spPr>
      </p:pic>
      <p:sp>
        <p:nvSpPr>
          <p:cNvPr id="13" name="Rectangle 12"/>
          <p:cNvSpPr/>
          <p:nvPr/>
        </p:nvSpPr>
        <p:spPr>
          <a:xfrm>
            <a:off x="1004690" y="1983293"/>
            <a:ext cx="716400" cy="1512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3203848" y="2269688"/>
            <a:ext cx="5472608" cy="2664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467544" y="2573904"/>
            <a:ext cx="8208912" cy="594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3427264" y="2726904"/>
            <a:ext cx="1720800" cy="144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p:nvPr/>
        </p:nvCxnSpPr>
        <p:spPr>
          <a:xfrm>
            <a:off x="5289029" y="2791950"/>
            <a:ext cx="0" cy="5760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5148064" y="2798904"/>
            <a:ext cx="144016" cy="0"/>
          </a:xfrm>
          <a:prstGeom prst="line">
            <a:avLst/>
          </a:prstGeom>
          <a:ln w="19050">
            <a:solidFill>
              <a:srgbClr val="BF0F1C"/>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395536" y="3367950"/>
            <a:ext cx="2880320" cy="1762021"/>
          </a:xfrm>
          <a:prstGeom prst="rect">
            <a:avLst/>
          </a:prstGeom>
          <a:noFill/>
        </p:spPr>
        <p:txBody>
          <a:bodyPr wrap="square" rtlCol="0">
            <a:spAutoFit/>
          </a:bodyPr>
          <a:lstStyle/>
          <a:p>
            <a:pPr>
              <a:spcAft>
                <a:spcPts val="300"/>
              </a:spcAft>
            </a:pPr>
            <a:r>
              <a:rPr lang="fr-FR" sz="1100" dirty="0" smtClean="0">
                <a:solidFill>
                  <a:srgbClr val="BF0F1C"/>
                </a:solidFill>
              </a:rPr>
              <a:t>❶</a:t>
            </a:r>
            <a:r>
              <a:rPr lang="fr-FR" sz="1000" dirty="0" smtClean="0">
                <a:solidFill>
                  <a:srgbClr val="BF0F1C"/>
                </a:solidFill>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Accès à l’historique de vos commandes</a:t>
            </a:r>
          </a:p>
          <a:p>
            <a:pPr>
              <a:spcAft>
                <a:spcPts val="300"/>
              </a:spcAft>
            </a:pPr>
            <a:r>
              <a:rPr lang="fr-FR" sz="1100" dirty="0" smtClean="0">
                <a:solidFill>
                  <a:srgbClr val="BF0F1C"/>
                </a:solidFill>
              </a:rPr>
              <a:t>❷</a:t>
            </a:r>
            <a:r>
              <a:rPr lang="fr-FR" sz="1000" dirty="0" smtClean="0"/>
              <a:t> </a:t>
            </a:r>
            <a:r>
              <a:rPr lang="fr-FR" sz="1000" dirty="0" smtClean="0">
                <a:latin typeface="Open Sans" panose="020B0606030504020204" pitchFamily="34" charset="0"/>
                <a:ea typeface="Open Sans" panose="020B0606030504020204" pitchFamily="34" charset="0"/>
                <a:cs typeface="Open Sans" panose="020B0606030504020204" pitchFamily="34" charset="0"/>
              </a:rPr>
              <a:t>Accès à l’état de </a:t>
            </a:r>
            <a:r>
              <a:rPr lang="fr-FR" sz="1000" dirty="0">
                <a:latin typeface="Open Sans" panose="020B0606030504020204" pitchFamily="34" charset="0"/>
                <a:ea typeface="Open Sans" panose="020B0606030504020204" pitchFamily="34" charset="0"/>
                <a:cs typeface="Open Sans" panose="020B0606030504020204" pitchFamily="34" charset="0"/>
              </a:rPr>
              <a:t>vos </a:t>
            </a:r>
            <a:r>
              <a:rPr lang="fr-FR" sz="1000" dirty="0" smtClean="0">
                <a:latin typeface="Open Sans" panose="020B0606030504020204" pitchFamily="34" charset="0"/>
                <a:ea typeface="Open Sans" panose="020B0606030504020204" pitchFamily="34" charset="0"/>
                <a:cs typeface="Open Sans" panose="020B0606030504020204" pitchFamily="34" charset="0"/>
              </a:rPr>
              <a:t>bons de livraison</a:t>
            </a:r>
          </a:p>
          <a:p>
            <a:pPr>
              <a:spcAft>
                <a:spcPts val="300"/>
              </a:spcAft>
            </a:pPr>
            <a:r>
              <a:rPr lang="fr-FR" sz="1100" dirty="0" smtClean="0">
                <a:solidFill>
                  <a:srgbClr val="BF0F1C"/>
                </a:solidFill>
              </a:rPr>
              <a:t>❸</a:t>
            </a:r>
            <a:r>
              <a:rPr lang="fr-FR" sz="1000" dirty="0" smtClean="0"/>
              <a:t> </a:t>
            </a:r>
            <a:r>
              <a:rPr lang="fr-FR" sz="1000" dirty="0" smtClean="0">
                <a:latin typeface="Open Sans" panose="020B0606030504020204" pitchFamily="34" charset="0"/>
                <a:ea typeface="Open Sans" panose="020B0606030504020204" pitchFamily="34" charset="0"/>
                <a:cs typeface="Open Sans" panose="020B0606030504020204" pitchFamily="34" charset="0"/>
              </a:rPr>
              <a:t>Outil de tri</a:t>
            </a:r>
          </a:p>
          <a:p>
            <a:pPr>
              <a:spcAft>
                <a:spcPts val="300"/>
              </a:spcAft>
            </a:pPr>
            <a:r>
              <a:rPr lang="fr-FR" sz="1100" dirty="0" smtClean="0">
                <a:solidFill>
                  <a:srgbClr val="C00000"/>
                </a:solidFill>
              </a:rPr>
              <a:t>❹ </a:t>
            </a:r>
            <a:r>
              <a:rPr lang="fr-FR" sz="1000" dirty="0" smtClean="0">
                <a:latin typeface="Open Sans" panose="020B0606030504020204" pitchFamily="34" charset="0"/>
                <a:ea typeface="Open Sans" panose="020B0606030504020204" pitchFamily="34" charset="0"/>
                <a:cs typeface="Open Sans" panose="020B0606030504020204" pitchFamily="34" charset="0"/>
              </a:rPr>
              <a:t>Affichage de l’historique de </a:t>
            </a:r>
            <a:r>
              <a:rPr lang="fr-FR" sz="1000" dirty="0">
                <a:latin typeface="Open Sans" panose="020B0606030504020204" pitchFamily="34" charset="0"/>
                <a:ea typeface="Open Sans" panose="020B0606030504020204" pitchFamily="34" charset="0"/>
                <a:cs typeface="Open Sans" panose="020B0606030504020204" pitchFamily="34" charset="0"/>
              </a:rPr>
              <a:t>vos bons de livraison </a:t>
            </a: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a:spcAft>
                <a:spcPts val="300"/>
              </a:spcAft>
            </a:pPr>
            <a:r>
              <a:rPr lang="fr-FR" sz="1100" dirty="0" smtClean="0">
                <a:solidFill>
                  <a:srgbClr val="C00000"/>
                </a:solidFill>
              </a:rPr>
              <a:t>❺ </a:t>
            </a:r>
            <a:r>
              <a:rPr lang="fr-FR" sz="1000" dirty="0" smtClean="0">
                <a:latin typeface="Open Sans" panose="020B0606030504020204" pitchFamily="34" charset="0"/>
                <a:ea typeface="Open Sans" panose="020B0606030504020204" pitchFamily="34" charset="0"/>
                <a:cs typeface="Open Sans" panose="020B0606030504020204" pitchFamily="34" charset="0"/>
              </a:rPr>
              <a:t>Accès au détail de </a:t>
            </a:r>
            <a:r>
              <a:rPr lang="fr-FR" sz="1000" dirty="0">
                <a:latin typeface="Open Sans" panose="020B0606030504020204" pitchFamily="34" charset="0"/>
                <a:ea typeface="Open Sans" panose="020B0606030504020204" pitchFamily="34" charset="0"/>
                <a:cs typeface="Open Sans" panose="020B0606030504020204" pitchFamily="34" charset="0"/>
              </a:rPr>
              <a:t>vos bons de livraison au </a:t>
            </a:r>
            <a:r>
              <a:rPr lang="fr-FR" sz="1000" dirty="0" smtClean="0">
                <a:latin typeface="Open Sans" panose="020B0606030504020204" pitchFamily="34" charset="0"/>
                <a:ea typeface="Open Sans" panose="020B0606030504020204" pitchFamily="34" charset="0"/>
                <a:cs typeface="Open Sans" panose="020B0606030504020204" pitchFamily="34" charset="0"/>
              </a:rPr>
              <a:t>format PDF</a:t>
            </a:r>
            <a:endParaRPr lang="fr-FR" sz="1000" dirty="0">
              <a:latin typeface="Open Sans" panose="020B0606030504020204" pitchFamily="34" charset="0"/>
              <a:ea typeface="Open Sans" panose="020B0606030504020204" pitchFamily="34" charset="0"/>
              <a:cs typeface="Open Sans" panose="020B0606030504020204" pitchFamily="34" charset="0"/>
            </a:endParaRPr>
          </a:p>
          <a:p>
            <a:r>
              <a:rPr lang="fr-FR" sz="1100" dirty="0" smtClean="0">
                <a:solidFill>
                  <a:srgbClr val="C00000"/>
                </a:solidFill>
              </a:rPr>
              <a:t>❻ </a:t>
            </a:r>
            <a:r>
              <a:rPr lang="fr-FR" sz="1000" dirty="0" smtClean="0">
                <a:latin typeface="Open Sans" panose="020B0606030504020204" pitchFamily="34" charset="0"/>
                <a:ea typeface="Open Sans" panose="020B0606030504020204" pitchFamily="34" charset="0"/>
                <a:cs typeface="Open Sans" panose="020B0606030504020204" pitchFamily="34" charset="0"/>
              </a:rPr>
              <a:t>Bons </a:t>
            </a:r>
            <a:r>
              <a:rPr lang="fr-FR" sz="1000" dirty="0">
                <a:latin typeface="Open Sans" panose="020B0606030504020204" pitchFamily="34" charset="0"/>
                <a:ea typeface="Open Sans" panose="020B0606030504020204" pitchFamily="34" charset="0"/>
                <a:cs typeface="Open Sans" panose="020B0606030504020204" pitchFamily="34" charset="0"/>
              </a:rPr>
              <a:t>de livraison </a:t>
            </a:r>
            <a:r>
              <a:rPr lang="fr-FR" sz="1000" dirty="0" smtClean="0">
                <a:latin typeface="Open Sans" panose="020B0606030504020204" pitchFamily="34" charset="0"/>
                <a:ea typeface="Open Sans" panose="020B0606030504020204" pitchFamily="34" charset="0"/>
                <a:cs typeface="Open Sans" panose="020B0606030504020204" pitchFamily="34" charset="0"/>
              </a:rPr>
              <a:t>SFL détaillés</a:t>
            </a:r>
            <a:endParaRPr lang="fr-FR" sz="1000" dirty="0">
              <a:latin typeface="Open Sans" panose="020B0606030504020204" pitchFamily="34" charset="0"/>
              <a:ea typeface="Open Sans" panose="020B0606030504020204" pitchFamily="34" charset="0"/>
              <a:cs typeface="Open Sans" panose="020B0606030504020204" pitchFamily="34" charset="0"/>
            </a:endParaRPr>
          </a:p>
          <a:p>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ZoneTexte 22"/>
          <p:cNvSpPr txBox="1"/>
          <p:nvPr/>
        </p:nvSpPr>
        <p:spPr>
          <a:xfrm>
            <a:off x="2875671" y="1340768"/>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24" name="ZoneTexte 23"/>
          <p:cNvSpPr txBox="1"/>
          <p:nvPr/>
        </p:nvSpPr>
        <p:spPr>
          <a:xfrm>
            <a:off x="1627876" y="1799238"/>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25" name="ZoneTexte 24"/>
          <p:cNvSpPr txBox="1"/>
          <p:nvPr/>
        </p:nvSpPr>
        <p:spPr>
          <a:xfrm>
            <a:off x="8684660" y="2276872"/>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
        <p:nvSpPr>
          <p:cNvPr id="26" name="ZoneTexte 25"/>
          <p:cNvSpPr txBox="1"/>
          <p:nvPr/>
        </p:nvSpPr>
        <p:spPr>
          <a:xfrm>
            <a:off x="8717704" y="2708920"/>
            <a:ext cx="213740" cy="261610"/>
          </a:xfrm>
          <a:prstGeom prst="rect">
            <a:avLst/>
          </a:prstGeom>
          <a:noFill/>
        </p:spPr>
        <p:txBody>
          <a:bodyPr wrap="square" rtlCol="0">
            <a:spAutoFit/>
          </a:bodyPr>
          <a:lstStyle/>
          <a:p>
            <a:pPr algn="ctr"/>
            <a:r>
              <a:rPr lang="fr-FR" sz="1100" dirty="0">
                <a:solidFill>
                  <a:srgbClr val="C00000"/>
                </a:solidFill>
              </a:rPr>
              <a:t>❹</a:t>
            </a:r>
          </a:p>
        </p:txBody>
      </p:sp>
      <p:sp>
        <p:nvSpPr>
          <p:cNvPr id="27" name="ZoneTexte 26"/>
          <p:cNvSpPr txBox="1"/>
          <p:nvPr/>
        </p:nvSpPr>
        <p:spPr>
          <a:xfrm flipH="1">
            <a:off x="3140051" y="2675121"/>
            <a:ext cx="288032" cy="261610"/>
          </a:xfrm>
          <a:prstGeom prst="rect">
            <a:avLst/>
          </a:prstGeom>
          <a:noFill/>
        </p:spPr>
        <p:txBody>
          <a:bodyPr wrap="square" rtlCol="0">
            <a:spAutoFit/>
          </a:bodyPr>
          <a:lstStyle/>
          <a:p>
            <a:pPr algn="ctr"/>
            <a:r>
              <a:rPr lang="fr-FR" sz="1100" dirty="0">
                <a:solidFill>
                  <a:srgbClr val="C00000"/>
                </a:solidFill>
              </a:rPr>
              <a:t>❺</a:t>
            </a:r>
          </a:p>
        </p:txBody>
      </p:sp>
      <p:sp>
        <p:nvSpPr>
          <p:cNvPr id="28" name="ZoneTexte 27"/>
          <p:cNvSpPr txBox="1"/>
          <p:nvPr/>
        </p:nvSpPr>
        <p:spPr>
          <a:xfrm flipH="1">
            <a:off x="5796136" y="3429000"/>
            <a:ext cx="288032" cy="261610"/>
          </a:xfrm>
          <a:prstGeom prst="rect">
            <a:avLst/>
          </a:prstGeom>
          <a:noFill/>
        </p:spPr>
        <p:txBody>
          <a:bodyPr wrap="square" rtlCol="0">
            <a:spAutoFit/>
          </a:bodyPr>
          <a:lstStyle/>
          <a:p>
            <a:pPr algn="ctr"/>
            <a:r>
              <a:rPr lang="fr-FR" sz="1100" dirty="0">
                <a:solidFill>
                  <a:srgbClr val="C00000"/>
                </a:solidFill>
              </a:rPr>
              <a:t>❺</a:t>
            </a:r>
          </a:p>
        </p:txBody>
      </p:sp>
      <p:sp>
        <p:nvSpPr>
          <p:cNvPr id="29" name="ZoneTexte 28"/>
          <p:cNvSpPr txBox="1"/>
          <p:nvPr/>
        </p:nvSpPr>
        <p:spPr>
          <a:xfrm flipH="1">
            <a:off x="8532440" y="3455422"/>
            <a:ext cx="288032" cy="261610"/>
          </a:xfrm>
          <a:prstGeom prst="rect">
            <a:avLst/>
          </a:prstGeom>
          <a:noFill/>
        </p:spPr>
        <p:txBody>
          <a:bodyPr wrap="square" rtlCol="0">
            <a:spAutoFit/>
          </a:bodyPr>
          <a:lstStyle/>
          <a:p>
            <a:pPr algn="ctr"/>
            <a:r>
              <a:rPr lang="fr-FR" sz="1100" dirty="0">
                <a:solidFill>
                  <a:srgbClr val="C00000"/>
                </a:solidFill>
              </a:rPr>
              <a:t>❻</a:t>
            </a:r>
          </a:p>
        </p:txBody>
      </p:sp>
      <p:cxnSp>
        <p:nvCxnSpPr>
          <p:cNvPr id="30" name="Connecteur droit avec flèche 29"/>
          <p:cNvCxnSpPr/>
          <p:nvPr/>
        </p:nvCxnSpPr>
        <p:spPr>
          <a:xfrm>
            <a:off x="5796136" y="3933057"/>
            <a:ext cx="42317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2162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26</a:t>
            </a:fld>
            <a:endParaRPr lang="fr-FR" sz="1050" dirty="0">
              <a:solidFill>
                <a:schemeClr val="tx1"/>
              </a:solidFill>
            </a:endParaRPr>
          </a:p>
        </p:txBody>
      </p:sp>
      <p:sp>
        <p:nvSpPr>
          <p:cNvPr id="6" name="Rectangle 5"/>
          <p:cNvSpPr/>
          <p:nvPr/>
        </p:nvSpPr>
        <p:spPr>
          <a:xfrm>
            <a:off x="3275856" y="836712"/>
            <a:ext cx="3024336" cy="153662"/>
          </a:xfrm>
          <a:prstGeom prst="rect">
            <a:avLst/>
          </a:prstGeom>
          <a:solidFill>
            <a:srgbClr val="57B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LES AVANTAGES DE SFL.COM</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881402"/>
            <a:ext cx="8064896" cy="4427918"/>
          </a:xfrm>
          <a:prstGeom prst="rect">
            <a:avLst/>
          </a:prstGeom>
        </p:spPr>
      </p:pic>
      <p:sp>
        <p:nvSpPr>
          <p:cNvPr id="9" name="Rectangle à coins arrondis 8"/>
          <p:cNvSpPr/>
          <p:nvPr/>
        </p:nvSpPr>
        <p:spPr>
          <a:xfrm>
            <a:off x="539552" y="1206398"/>
            <a:ext cx="8123314" cy="638426"/>
          </a:xfrm>
          <a:prstGeom prst="roundRect">
            <a:avLst>
              <a:gd name="adj" fmla="val 7956"/>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defRPr/>
            </a:pP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Le </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site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www.sfl.com</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offre un accès direct à toute l’expertise des libraires de la SFL, pour mieux vous informer, vous conseiller et vous aider dans </a:t>
            </a:r>
            <a:r>
              <a:rPr lang="fr-FR" sz="1000">
                <a:solidFill>
                  <a:schemeClr val="tx1"/>
                </a:solidFill>
                <a:latin typeface="Open Sans" panose="020B0606030504020204" pitchFamily="34" charset="0"/>
                <a:ea typeface="Open Sans" panose="020B0606030504020204" pitchFamily="34" charset="0"/>
                <a:cs typeface="Open Sans" panose="020B0606030504020204" pitchFamily="34" charset="0"/>
              </a:rPr>
              <a:t>vos </a:t>
            </a:r>
            <a:r>
              <a:rPr lang="fr-FR" sz="1000" smtClean="0">
                <a:solidFill>
                  <a:schemeClr val="tx1"/>
                </a:solidFill>
                <a:latin typeface="Open Sans" panose="020B0606030504020204" pitchFamily="34" charset="0"/>
                <a:ea typeface="Open Sans" panose="020B0606030504020204" pitchFamily="34" charset="0"/>
                <a:cs typeface="Open Sans" panose="020B0606030504020204" pitchFamily="34" charset="0"/>
              </a:rPr>
              <a:t>choix. </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Vous y retrouvez ainsi </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notre</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revue</a:t>
            </a:r>
            <a:r>
              <a:rPr lang="fr-FR" sz="1000" dirty="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fr-FR" sz="1000" b="1" i="1" dirty="0">
                <a:solidFill>
                  <a:srgbClr val="C00000"/>
                </a:solidFill>
                <a:latin typeface="Open Sans" panose="020B0606030504020204" pitchFamily="34" charset="0"/>
                <a:ea typeface="Open Sans" panose="020B0606030504020204" pitchFamily="34" charset="0"/>
                <a:cs typeface="Open Sans" panose="020B0606030504020204" pitchFamily="34" charset="0"/>
              </a:rPr>
              <a:t>Avant </a:t>
            </a:r>
            <a:r>
              <a:rPr lang="fr-FR" sz="1000" b="1" i="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Programme </a:t>
            </a:r>
            <a:r>
              <a:rPr lang="fr-FR" sz="1100" dirty="0" smtClean="0">
                <a:solidFill>
                  <a:srgbClr val="BF0F1C"/>
                </a:solidFill>
              </a:rPr>
              <a:t>❶</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le suivi des séries BD </a:t>
            </a:r>
            <a:r>
              <a:rPr lang="fr-FR" sz="1100" dirty="0" smtClean="0">
                <a:solidFill>
                  <a:srgbClr val="BF0F1C"/>
                </a:solidFill>
              </a:rPr>
              <a:t>❷</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nos sélections coups de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cœur </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et</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nos dossiers thématiques </a:t>
            </a:r>
            <a:r>
              <a:rPr lang="fr-FR" sz="1100" dirty="0" smtClean="0">
                <a:solidFill>
                  <a:srgbClr val="BF0F1C"/>
                </a:solidFill>
              </a:rPr>
              <a:t>❸</a:t>
            </a:r>
            <a:endParaRPr lang="fr-FR" sz="1000" kern="0" dirty="0" smtClean="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gn="just">
              <a:defRPr/>
            </a:pPr>
            <a:endParaRPr lang="fr-FR" sz="1000" kern="0" dirty="0" smtClean="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p:cNvSpPr/>
          <p:nvPr/>
        </p:nvSpPr>
        <p:spPr>
          <a:xfrm>
            <a:off x="1979712" y="5193770"/>
            <a:ext cx="2656800" cy="738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4932040" y="5193770"/>
            <a:ext cx="3672408" cy="57606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4932040" y="2817506"/>
            <a:ext cx="3672408" cy="1980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4364180" y="4905738"/>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15" name="ZoneTexte 14"/>
          <p:cNvSpPr txBox="1"/>
          <p:nvPr/>
        </p:nvSpPr>
        <p:spPr>
          <a:xfrm>
            <a:off x="8323625" y="4905738"/>
            <a:ext cx="279828"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17" name="ZoneTexte 16"/>
          <p:cNvSpPr txBox="1"/>
          <p:nvPr/>
        </p:nvSpPr>
        <p:spPr>
          <a:xfrm>
            <a:off x="8295033" y="2555896"/>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pic>
        <p:nvPicPr>
          <p:cNvPr id="19" name="Image 18"/>
          <p:cNvPicPr>
            <a:picLocks noChangeAspect="1"/>
          </p:cNvPicPr>
          <p:nvPr/>
        </p:nvPicPr>
        <p:blipFill rotWithShape="1">
          <a:blip r:embed="rId5">
            <a:extLst>
              <a:ext uri="{28A0092B-C50C-407E-A947-70E740481C1C}">
                <a14:useLocalDpi xmlns:a14="http://schemas.microsoft.com/office/drawing/2010/main" val="0"/>
              </a:ext>
            </a:extLst>
          </a:blip>
          <a:srcRect r="25047"/>
          <a:stretch/>
        </p:blipFill>
        <p:spPr>
          <a:xfrm>
            <a:off x="539552" y="2369829"/>
            <a:ext cx="1382010" cy="3453355"/>
          </a:xfrm>
          <a:prstGeom prst="rect">
            <a:avLst/>
          </a:prstGeom>
        </p:spPr>
      </p:pic>
      <p:sp>
        <p:nvSpPr>
          <p:cNvPr id="16" name="ZoneTexte 15"/>
          <p:cNvSpPr txBox="1"/>
          <p:nvPr/>
        </p:nvSpPr>
        <p:spPr>
          <a:xfrm>
            <a:off x="1259632" y="3033530"/>
            <a:ext cx="288032" cy="261610"/>
          </a:xfrm>
          <a:prstGeom prst="rect">
            <a:avLst/>
          </a:prstGeom>
          <a:noFill/>
        </p:spPr>
        <p:txBody>
          <a:bodyPr wrap="square" rtlCol="0">
            <a:spAutoFit/>
          </a:bodyPr>
          <a:lstStyle/>
          <a:p>
            <a:pPr algn="ctr"/>
            <a:r>
              <a:rPr lang="fr-FR" sz="1100" dirty="0">
                <a:solidFill>
                  <a:srgbClr val="BF0F1C"/>
                </a:solidFill>
              </a:rPr>
              <a:t>❷</a:t>
            </a:r>
            <a:endParaRPr lang="fr-FR" sz="1100" dirty="0"/>
          </a:p>
        </p:txBody>
      </p:sp>
      <p:sp>
        <p:nvSpPr>
          <p:cNvPr id="13" name="ZoneTexte 12"/>
          <p:cNvSpPr txBox="1"/>
          <p:nvPr/>
        </p:nvSpPr>
        <p:spPr>
          <a:xfrm>
            <a:off x="331732" y="2915936"/>
            <a:ext cx="279828" cy="261610"/>
          </a:xfrm>
          <a:prstGeom prst="rect">
            <a:avLst/>
          </a:prstGeom>
          <a:noFill/>
        </p:spPr>
        <p:txBody>
          <a:bodyPr wrap="square" rtlCol="0">
            <a:spAutoFit/>
          </a:bodyPr>
          <a:lstStyle/>
          <a:p>
            <a:pPr algn="ctr"/>
            <a:r>
              <a:rPr lang="fr-FR" sz="1100" dirty="0">
                <a:solidFill>
                  <a:srgbClr val="BF0F1C"/>
                </a:solidFill>
              </a:rPr>
              <a:t>❶</a:t>
            </a:r>
            <a:endParaRPr lang="fr-FR" sz="1100" dirty="0"/>
          </a:p>
        </p:txBody>
      </p:sp>
      <p:sp>
        <p:nvSpPr>
          <p:cNvPr id="18" name="ZoneTexte 17"/>
          <p:cNvSpPr txBox="1"/>
          <p:nvPr/>
        </p:nvSpPr>
        <p:spPr>
          <a:xfrm>
            <a:off x="331732" y="3780032"/>
            <a:ext cx="279828" cy="261610"/>
          </a:xfrm>
          <a:prstGeom prst="rect">
            <a:avLst/>
          </a:prstGeom>
          <a:noFill/>
        </p:spPr>
        <p:txBody>
          <a:bodyPr wrap="square" rtlCol="0">
            <a:spAutoFit/>
          </a:bodyPr>
          <a:lstStyle/>
          <a:p>
            <a:pPr algn="ctr"/>
            <a:r>
              <a:rPr lang="fr-FR" sz="1100" dirty="0">
                <a:solidFill>
                  <a:srgbClr val="BF0F1C"/>
                </a:solidFill>
              </a:rPr>
              <a:t>❸</a:t>
            </a:r>
            <a:endParaRPr lang="fr-FR" sz="1100" dirty="0"/>
          </a:p>
        </p:txBody>
      </p:sp>
    </p:spTree>
    <p:extLst>
      <p:ext uri="{BB962C8B-B14F-4D97-AF65-F5344CB8AC3E}">
        <p14:creationId xmlns:p14="http://schemas.microsoft.com/office/powerpoint/2010/main" val="395861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27</a:t>
            </a:fld>
            <a:endParaRPr lang="fr-FR" sz="1050" dirty="0">
              <a:solidFill>
                <a:schemeClr val="tx1"/>
              </a:solidFill>
            </a:endParaRPr>
          </a:p>
        </p:txBody>
      </p:sp>
      <p:sp>
        <p:nvSpPr>
          <p:cNvPr id="6" name="Rectangle 5"/>
          <p:cNvSpPr/>
          <p:nvPr/>
        </p:nvSpPr>
        <p:spPr>
          <a:xfrm>
            <a:off x="3707904" y="836712"/>
            <a:ext cx="2232248" cy="153662"/>
          </a:xfrm>
          <a:prstGeom prst="rect">
            <a:avLst/>
          </a:prstGeom>
          <a:solidFill>
            <a:srgbClr val="57B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AVANT PROGRAMME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à coins arrondis 7"/>
          <p:cNvSpPr/>
          <p:nvPr/>
        </p:nvSpPr>
        <p:spPr>
          <a:xfrm>
            <a:off x="323527" y="1196752"/>
            <a:ext cx="4865215" cy="1214490"/>
          </a:xfrm>
          <a:prstGeom prst="roundRect">
            <a:avLst>
              <a:gd name="adj" fmla="val 7956"/>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just"/>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AVANT PROGRAMME </a:t>
            </a:r>
            <a:r>
              <a:rPr lang="fr-FR" sz="1000" b="1"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La revue de la SFL qui vous présente sous forme mensuelle ou bimensuelle (8 numéros par an plus hors-séries thématiques) une sélection des sorties à venir ainsi que des coups de cœur, focus thématiques, rencontres… L’Avant Programme vous est proposé sur notre site sous forme d’un PDF, de listes d’EAN téléchargeables ainsi que d’un lien </a:t>
            </a:r>
            <a:r>
              <a:rPr lang="fr-FR" sz="1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calaméo</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pour le feuilleter en ligne.</a:t>
            </a:r>
          </a:p>
        </p:txBody>
      </p:sp>
      <p:pic>
        <p:nvPicPr>
          <p:cNvPr id="2" name="Imag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2380061"/>
            <a:ext cx="4793207" cy="2767485"/>
          </a:xfrm>
          <a:prstGeom prst="rect">
            <a:avLst/>
          </a:prstGeom>
        </p:spPr>
      </p:pic>
      <p:pic>
        <p:nvPicPr>
          <p:cNvPr id="9" name="Image 8"/>
          <p:cNvPicPr>
            <a:picLocks noChangeAspect="1"/>
          </p:cNvPicPr>
          <p:nvPr/>
        </p:nvPicPr>
        <p:blipFill rotWithShape="1">
          <a:blip r:embed="rId5" cstate="print">
            <a:extLst>
              <a:ext uri="{28A0092B-C50C-407E-A947-70E740481C1C}">
                <a14:useLocalDpi xmlns:a14="http://schemas.microsoft.com/office/drawing/2010/main" val="0"/>
              </a:ext>
            </a:extLst>
          </a:blip>
          <a:srcRect l="20393"/>
          <a:stretch/>
        </p:blipFill>
        <p:spPr>
          <a:xfrm>
            <a:off x="5295665" y="1259114"/>
            <a:ext cx="3558355" cy="4824536"/>
          </a:xfrm>
          <a:prstGeom prst="rect">
            <a:avLst/>
          </a:prstGeom>
          <a:ln w="19050">
            <a:solidFill>
              <a:srgbClr val="C00000"/>
            </a:solidFill>
          </a:ln>
        </p:spPr>
      </p:pic>
      <p:sp>
        <p:nvSpPr>
          <p:cNvPr id="10" name="Rectangle 9"/>
          <p:cNvSpPr/>
          <p:nvPr/>
        </p:nvSpPr>
        <p:spPr>
          <a:xfrm>
            <a:off x="2673956" y="2971713"/>
            <a:ext cx="1231200" cy="1072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10"/>
          <p:cNvCxnSpPr>
            <a:endCxn id="10" idx="0"/>
          </p:cNvCxnSpPr>
          <p:nvPr/>
        </p:nvCxnSpPr>
        <p:spPr>
          <a:xfrm>
            <a:off x="3272805" y="2276872"/>
            <a:ext cx="0" cy="69484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H="1">
            <a:off x="3275857" y="2283826"/>
            <a:ext cx="2016223" cy="0"/>
          </a:xfrm>
          <a:prstGeom prst="line">
            <a:avLst/>
          </a:prstGeom>
          <a:ln w="19050">
            <a:solidFill>
              <a:srgbClr val="BF0F1C"/>
            </a:solidFill>
          </a:ln>
        </p:spPr>
        <p:style>
          <a:lnRef idx="1">
            <a:schemeClr val="accent1"/>
          </a:lnRef>
          <a:fillRef idx="0">
            <a:schemeClr val="accent1"/>
          </a:fillRef>
          <a:effectRef idx="0">
            <a:schemeClr val="accent1"/>
          </a:effectRef>
          <a:fontRef idx="minor">
            <a:schemeClr val="tx1"/>
          </a:fontRef>
        </p:style>
      </p:cxnSp>
      <p:pic>
        <p:nvPicPr>
          <p:cNvPr id="14" name="Image 13"/>
          <p:cNvPicPr>
            <a:picLocks noChangeAspect="1"/>
          </p:cNvPicPr>
          <p:nvPr/>
        </p:nvPicPr>
        <p:blipFill rotWithShape="1">
          <a:blip r:embed="rId6" cstate="print">
            <a:extLst>
              <a:ext uri="{28A0092B-C50C-407E-A947-70E740481C1C}">
                <a14:useLocalDpi xmlns:a14="http://schemas.microsoft.com/office/drawing/2010/main" val="0"/>
              </a:ext>
            </a:extLst>
          </a:blip>
          <a:srcRect t="38565" r="28155" b="36934"/>
          <a:stretch/>
        </p:blipFill>
        <p:spPr>
          <a:xfrm>
            <a:off x="431535" y="2996952"/>
            <a:ext cx="901966" cy="576064"/>
          </a:xfrm>
          <a:prstGeom prst="rect">
            <a:avLst/>
          </a:prstGeom>
        </p:spPr>
      </p:pic>
      <p:sp>
        <p:nvSpPr>
          <p:cNvPr id="18" name="Rectangle 17"/>
          <p:cNvSpPr/>
          <p:nvPr/>
        </p:nvSpPr>
        <p:spPr>
          <a:xfrm>
            <a:off x="452915" y="2587712"/>
            <a:ext cx="576000" cy="108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69920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28</a:t>
            </a:fld>
            <a:endParaRPr lang="fr-FR" sz="1050" dirty="0">
              <a:solidFill>
                <a:schemeClr val="tx1"/>
              </a:solidFill>
            </a:endParaRPr>
          </a:p>
        </p:txBody>
      </p:sp>
      <p:sp>
        <p:nvSpPr>
          <p:cNvPr id="6" name="Rectangle 5"/>
          <p:cNvSpPr/>
          <p:nvPr/>
        </p:nvSpPr>
        <p:spPr>
          <a:xfrm>
            <a:off x="3779912" y="836712"/>
            <a:ext cx="2088232" cy="153662"/>
          </a:xfrm>
          <a:prstGeom prst="rect">
            <a:avLst/>
          </a:prstGeom>
          <a:solidFill>
            <a:srgbClr val="57B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SUIVI DES SÉRIES BD</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à coins arrondis 7"/>
          <p:cNvSpPr/>
          <p:nvPr/>
        </p:nvSpPr>
        <p:spPr>
          <a:xfrm>
            <a:off x="323527" y="1196752"/>
            <a:ext cx="4680521" cy="1214490"/>
          </a:xfrm>
          <a:prstGeom prst="roundRect">
            <a:avLst>
              <a:gd name="adj" fmla="val 7956"/>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just"/>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LE SUIVI BD</a:t>
            </a:r>
            <a:r>
              <a:rPr lang="fr-FR" sz="1000"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Chaque mois, retrouvez les suites des séries BD, comics et manga à sortir, listées dans un document PDF et </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des listes </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d‘EAN à télécharger. </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Ces listes peuvent </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être notamment </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chargées </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dans notre base de données ORB afin de naviguer dans les fiches article et créer simplement une sélection sous forme de panier. </a:t>
            </a:r>
          </a:p>
        </p:txBody>
      </p:sp>
      <p:pic>
        <p:nvPicPr>
          <p:cNvPr id="2" name="Imag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14" y="2218673"/>
            <a:ext cx="4551134" cy="1714383"/>
          </a:xfrm>
          <a:prstGeom prst="rect">
            <a:avLst/>
          </a:prstGeom>
        </p:spPr>
      </p:pic>
      <p:sp>
        <p:nvSpPr>
          <p:cNvPr id="10" name="Rectangle 9"/>
          <p:cNvSpPr/>
          <p:nvPr/>
        </p:nvSpPr>
        <p:spPr>
          <a:xfrm>
            <a:off x="520650" y="2583790"/>
            <a:ext cx="626400" cy="8165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7755" y="1493149"/>
            <a:ext cx="3816424" cy="2439907"/>
          </a:xfrm>
          <a:prstGeom prst="rect">
            <a:avLst/>
          </a:prstGeom>
          <a:ln w="19050">
            <a:solidFill>
              <a:srgbClr val="C00000"/>
            </a:solidFill>
          </a:ln>
        </p:spPr>
      </p:pic>
      <p:pic>
        <p:nvPicPr>
          <p:cNvPr id="12" name="Imag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5587" y="4077072"/>
            <a:ext cx="5328592" cy="2236899"/>
          </a:xfrm>
          <a:prstGeom prst="rect">
            <a:avLst/>
          </a:prstGeom>
          <a:ln w="19050">
            <a:solidFill>
              <a:srgbClr val="C00000"/>
            </a:solidFill>
          </a:ln>
        </p:spPr>
      </p:pic>
      <p:sp>
        <p:nvSpPr>
          <p:cNvPr id="13" name="Rectangle 12"/>
          <p:cNvSpPr/>
          <p:nvPr/>
        </p:nvSpPr>
        <p:spPr>
          <a:xfrm>
            <a:off x="3866668" y="2879899"/>
            <a:ext cx="1130400" cy="105315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7164288" y="3009718"/>
            <a:ext cx="468000" cy="154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p:cNvCxnSpPr/>
          <p:nvPr/>
        </p:nvCxnSpPr>
        <p:spPr>
          <a:xfrm>
            <a:off x="3992884" y="2197910"/>
            <a:ext cx="0" cy="6819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a:off x="3995938" y="2204864"/>
            <a:ext cx="1101817" cy="0"/>
          </a:xfrm>
          <a:prstGeom prst="line">
            <a:avLst/>
          </a:prstGeom>
          <a:ln w="19050">
            <a:solidFill>
              <a:srgbClr val="BF0F1C"/>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8604448" y="3068960"/>
            <a:ext cx="0" cy="100811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flipH="1">
            <a:off x="7632289" y="3075864"/>
            <a:ext cx="972159" cy="0"/>
          </a:xfrm>
          <a:prstGeom prst="line">
            <a:avLst/>
          </a:prstGeom>
          <a:ln w="19050">
            <a:solidFill>
              <a:srgbClr val="BF0F1C"/>
            </a:solidFil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p:nvPicPr>
        <p:blipFill rotWithShape="1">
          <a:blip r:embed="rId7" cstate="print">
            <a:extLst>
              <a:ext uri="{28A0092B-C50C-407E-A947-70E740481C1C}">
                <a14:useLocalDpi xmlns:a14="http://schemas.microsoft.com/office/drawing/2010/main" val="0"/>
              </a:ext>
            </a:extLst>
          </a:blip>
          <a:srcRect t="38565" r="28155" b="36934"/>
          <a:stretch/>
        </p:blipFill>
        <p:spPr>
          <a:xfrm>
            <a:off x="504130" y="2924944"/>
            <a:ext cx="971526" cy="620490"/>
          </a:xfrm>
          <a:prstGeom prst="rect">
            <a:avLst/>
          </a:prstGeom>
        </p:spPr>
      </p:pic>
      <p:pic>
        <p:nvPicPr>
          <p:cNvPr id="20" name="Image 19"/>
          <p:cNvPicPr>
            <a:picLocks noChangeAspect="1"/>
          </p:cNvPicPr>
          <p:nvPr/>
        </p:nvPicPr>
        <p:blipFill rotWithShape="1">
          <a:blip r:embed="rId7" cstate="print">
            <a:extLst>
              <a:ext uri="{28A0092B-C50C-407E-A947-70E740481C1C}">
                <a14:useLocalDpi xmlns:a14="http://schemas.microsoft.com/office/drawing/2010/main" val="0"/>
              </a:ext>
            </a:extLst>
          </a:blip>
          <a:srcRect t="38565" r="28155" b="36934"/>
          <a:stretch/>
        </p:blipFill>
        <p:spPr>
          <a:xfrm>
            <a:off x="5148064" y="1988840"/>
            <a:ext cx="692348" cy="459898"/>
          </a:xfrm>
          <a:prstGeom prst="rect">
            <a:avLst/>
          </a:prstGeom>
        </p:spPr>
      </p:pic>
    </p:spTree>
    <p:extLst>
      <p:ext uri="{BB962C8B-B14F-4D97-AF65-F5344CB8AC3E}">
        <p14:creationId xmlns:p14="http://schemas.microsoft.com/office/powerpoint/2010/main" val="3377589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29</a:t>
            </a:fld>
            <a:endParaRPr lang="fr-FR" sz="1050" dirty="0">
              <a:solidFill>
                <a:schemeClr val="tx1"/>
              </a:solidFill>
            </a:endParaRPr>
          </a:p>
        </p:txBody>
      </p:sp>
      <p:sp>
        <p:nvSpPr>
          <p:cNvPr id="6" name="Rectangle 5"/>
          <p:cNvSpPr/>
          <p:nvPr/>
        </p:nvSpPr>
        <p:spPr>
          <a:xfrm>
            <a:off x="3059832" y="836712"/>
            <a:ext cx="3528392" cy="153662"/>
          </a:xfrm>
          <a:prstGeom prst="rect">
            <a:avLst/>
          </a:prstGeom>
          <a:solidFill>
            <a:srgbClr val="57B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NOS SÉLECTIONS COUPS DE CŒUR</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04" y="1124745"/>
            <a:ext cx="8154652" cy="3125650"/>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283" y="4842825"/>
            <a:ext cx="2643557" cy="1538503"/>
          </a:xfrm>
          <a:prstGeom prst="rect">
            <a:avLst/>
          </a:prstGeom>
        </p:spPr>
      </p:pic>
      <p:sp>
        <p:nvSpPr>
          <p:cNvPr id="9" name="Rectangle 8"/>
          <p:cNvSpPr/>
          <p:nvPr/>
        </p:nvSpPr>
        <p:spPr>
          <a:xfrm>
            <a:off x="488282" y="5195554"/>
            <a:ext cx="2643557" cy="1008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à coins arrondis 10"/>
          <p:cNvSpPr/>
          <p:nvPr/>
        </p:nvSpPr>
        <p:spPr>
          <a:xfrm>
            <a:off x="427103" y="4351913"/>
            <a:ext cx="8393369" cy="373231"/>
          </a:xfrm>
          <a:prstGeom prst="roundRect">
            <a:avLst>
              <a:gd name="adj" fmla="val 7956"/>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just"/>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COUPS DE CŒUR </a:t>
            </a:r>
            <a:r>
              <a:rPr lang="fr-FR" sz="1000" b="1"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Sous forme d’un carrousel, nos libraires mettent en avant les livres qu’ils ont aimés. </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Régulièrement, ils accompagnent cette sélection de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leurs avis critique</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a:t>
            </a:r>
            <a:endPar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à coins arrondis 11"/>
          <p:cNvSpPr/>
          <p:nvPr/>
        </p:nvSpPr>
        <p:spPr>
          <a:xfrm>
            <a:off x="3275856" y="5262902"/>
            <a:ext cx="5544616" cy="902402"/>
          </a:xfrm>
          <a:prstGeom prst="roundRect">
            <a:avLst>
              <a:gd name="adj" fmla="val 7956"/>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Bef>
                <a:spcPts val="300"/>
              </a:spcBef>
              <a:spcAft>
                <a:spcPts val="300"/>
              </a:spcAft>
            </a:pP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Le menu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NOS SÉLECTIONS </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inclus en plus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DES COUPS DE CŒUR </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de nos libraires d’autres choix tels que :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LES INCONTOURNABLES </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(une </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sélection des titres les plus attendus à </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venir)</a:t>
            </a:r>
            <a:r>
              <a:rPr lang="fr-FR" sz="1000" b="1"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LES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DOSSIER THÉMATIQUES </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(une sélection de bibliographies commentées réalisées par nos libraires) </a:t>
            </a:r>
            <a:r>
              <a:rPr lang="fr-FR" sz="1000" b="1"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p>
          <a:p>
            <a:pPr lvl="0" algn="just">
              <a:spcAft>
                <a:spcPts val="300"/>
              </a:spcAft>
            </a:pPr>
            <a:endParaRPr lang="fr-FR" sz="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gn="just">
              <a:spcAft>
                <a:spcPts val="300"/>
              </a:spcAft>
            </a:pP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Et plus axé sur la saisonnalité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LES PRIX LITTÉRAIRES</a:t>
            </a:r>
            <a:r>
              <a:rPr lang="fr-FR"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 LA RENTRÉE LITTÉRAIRE</a:t>
            </a:r>
            <a:r>
              <a:rPr lang="fr-FR"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cxnSp>
        <p:nvCxnSpPr>
          <p:cNvPr id="13" name="Connecteur droit 12"/>
          <p:cNvCxnSpPr/>
          <p:nvPr/>
        </p:nvCxnSpPr>
        <p:spPr>
          <a:xfrm flipV="1">
            <a:off x="1907704" y="4725144"/>
            <a:ext cx="144017" cy="470410"/>
          </a:xfrm>
          <a:prstGeom prst="line">
            <a:avLst/>
          </a:prstGeom>
          <a:ln w="22225">
            <a:solidFill>
              <a:srgbClr val="BF0F1C"/>
            </a:solidFill>
          </a:ln>
        </p:spPr>
        <p:style>
          <a:lnRef idx="1">
            <a:schemeClr val="accent1"/>
          </a:lnRef>
          <a:fillRef idx="0">
            <a:schemeClr val="accent1"/>
          </a:fillRef>
          <a:effectRef idx="0">
            <a:schemeClr val="accent1"/>
          </a:effectRef>
          <a:fontRef idx="minor">
            <a:schemeClr val="tx1"/>
          </a:fontRef>
        </p:style>
      </p:cxnSp>
      <p:pic>
        <p:nvPicPr>
          <p:cNvPr id="16" name="Image 15"/>
          <p:cNvPicPr>
            <a:picLocks noChangeAspect="1"/>
          </p:cNvPicPr>
          <p:nvPr/>
        </p:nvPicPr>
        <p:blipFill rotWithShape="1">
          <a:blip r:embed="rId6">
            <a:extLst>
              <a:ext uri="{28A0092B-C50C-407E-A947-70E740481C1C}">
                <a14:useLocalDpi xmlns:a14="http://schemas.microsoft.com/office/drawing/2010/main" val="0"/>
              </a:ext>
            </a:extLst>
          </a:blip>
          <a:srcRect t="38565" r="28155" b="36934"/>
          <a:stretch/>
        </p:blipFill>
        <p:spPr>
          <a:xfrm>
            <a:off x="567839" y="2014761"/>
            <a:ext cx="1289030" cy="823273"/>
          </a:xfrm>
          <a:prstGeom prst="rect">
            <a:avLst/>
          </a:prstGeom>
        </p:spPr>
      </p:pic>
      <p:sp>
        <p:nvSpPr>
          <p:cNvPr id="10" name="Rectangle 9"/>
          <p:cNvSpPr/>
          <p:nvPr/>
        </p:nvSpPr>
        <p:spPr>
          <a:xfrm>
            <a:off x="575704" y="2167406"/>
            <a:ext cx="1008000" cy="118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à coins arrondis 16"/>
          <p:cNvSpPr/>
          <p:nvPr/>
        </p:nvSpPr>
        <p:spPr>
          <a:xfrm>
            <a:off x="2123728" y="4711953"/>
            <a:ext cx="6696744" cy="373231"/>
          </a:xfrm>
          <a:prstGeom prst="roundRect">
            <a:avLst>
              <a:gd name="adj" fmla="val 7956"/>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rPr>
              <a:t>Vous pouvez télécharger l’historique de nos coups de cœur sous forme de listes d’EAN ou de brochure téléchargeable et consultable sur </a:t>
            </a:r>
            <a:r>
              <a:rPr lang="fr-FR" sz="1000" dirty="0" err="1" smtClean="0">
                <a:solidFill>
                  <a:schemeClr val="tx1"/>
                </a:solidFill>
                <a:latin typeface="Open Sans" panose="020B0606030504020204" pitchFamily="34" charset="0"/>
                <a:ea typeface="Open Sans" panose="020B0606030504020204" pitchFamily="34" charset="0"/>
                <a:cs typeface="Open Sans" panose="020B0606030504020204" pitchFamily="34" charset="0"/>
              </a:rPr>
              <a:t>Calaméo</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en cliquant sur notre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BROCHURE</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COUPS DE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CŒUR </a:t>
            </a:r>
            <a:r>
              <a:rPr lang="fr-FR" sz="1100" dirty="0" smtClean="0">
                <a:solidFill>
                  <a:srgbClr val="C00000"/>
                </a:solidFill>
              </a:rPr>
              <a:t>❶</a:t>
            </a:r>
            <a:r>
              <a:rPr lang="fr-FR" sz="10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a:t>
            </a:r>
            <a:endParaRPr lang="fr-FR" sz="1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ZoneTexte 17"/>
          <p:cNvSpPr txBox="1"/>
          <p:nvPr/>
        </p:nvSpPr>
        <p:spPr>
          <a:xfrm>
            <a:off x="1547664" y="2087270"/>
            <a:ext cx="279828" cy="261610"/>
          </a:xfrm>
          <a:prstGeom prst="rect">
            <a:avLst/>
          </a:prstGeom>
          <a:noFill/>
        </p:spPr>
        <p:txBody>
          <a:bodyPr wrap="square" rtlCol="0">
            <a:spAutoFit/>
          </a:bodyPr>
          <a:lstStyle/>
          <a:p>
            <a:pPr algn="ctr"/>
            <a:r>
              <a:rPr lang="fr-FR" sz="1100" dirty="0">
                <a:solidFill>
                  <a:srgbClr val="C00000"/>
                </a:solidFill>
              </a:rPr>
              <a:t>❶</a:t>
            </a:r>
          </a:p>
        </p:txBody>
      </p:sp>
      <p:sp>
        <p:nvSpPr>
          <p:cNvPr id="19" name="Rectangle 18"/>
          <p:cNvSpPr/>
          <p:nvPr/>
        </p:nvSpPr>
        <p:spPr>
          <a:xfrm>
            <a:off x="575704" y="2044312"/>
            <a:ext cx="558000" cy="118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8927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0" y="1251012"/>
            <a:ext cx="8748464" cy="5289140"/>
          </a:xfrm>
          <a:prstGeom prst="rect">
            <a:avLst/>
          </a:prstGeom>
          <a:noFill/>
          <a:ln w="9525">
            <a:noFill/>
            <a:miter lim="800000"/>
            <a:headEnd/>
            <a:tailEnd/>
          </a:ln>
        </p:spPr>
        <p:txBody>
          <a:bodyPr wrap="square">
            <a:spAutoFit/>
          </a:bodyPr>
          <a:lstStyle/>
          <a:p>
            <a:pPr marL="355600" algn="just">
              <a:spcBef>
                <a:spcPct val="50000"/>
              </a:spcBef>
              <a:defRPr/>
            </a:pPr>
            <a:r>
              <a:rPr lang="fr-FR" sz="1000" dirty="0" smtClean="0">
                <a:latin typeface="Open Sans" panose="020B0606030504020204" pitchFamily="34" charset="0"/>
                <a:ea typeface="Open Sans" panose="020B0606030504020204" pitchFamily="34" charset="0"/>
                <a:cs typeface="Open Sans" panose="020B0606030504020204" pitchFamily="34" charset="0"/>
              </a:rPr>
              <a:t>Notre  site internet  </a:t>
            </a:r>
            <a:r>
              <a:rPr lang="fr-FR" sz="1000" b="1" dirty="0" smtClean="0">
                <a:solidFill>
                  <a:srgbClr val="BF0F1C"/>
                </a:solidFill>
                <a:latin typeface="Open Sans" panose="020B0606030504020204" pitchFamily="34" charset="0"/>
                <a:ea typeface="Open Sans" panose="020B0606030504020204" pitchFamily="34" charset="0"/>
                <a:cs typeface="Open Sans" panose="020B0606030504020204" pitchFamily="34" charset="0"/>
              </a:rPr>
              <a:t>https://www.sfl.com </a:t>
            </a:r>
            <a:r>
              <a:rPr lang="fr-FR" sz="1000" dirty="0" smtClean="0">
                <a:latin typeface="Open Sans" panose="020B0606030504020204" pitchFamily="34" charset="0"/>
                <a:ea typeface="Open Sans" panose="020B0606030504020204" pitchFamily="34" charset="0"/>
                <a:cs typeface="Open Sans" panose="020B0606030504020204" pitchFamily="34" charset="0"/>
              </a:rPr>
              <a:t>est la plateforme connectée de la librairie </a:t>
            </a:r>
            <a:r>
              <a:rPr lang="fr-FR" sz="1000" b="1" dirty="0" smtClean="0">
                <a:latin typeface="Open Sans" panose="020B0606030504020204" pitchFamily="34" charset="0"/>
                <a:ea typeface="Open Sans" panose="020B0606030504020204" pitchFamily="34" charset="0"/>
                <a:cs typeface="Open Sans" panose="020B0606030504020204" pitchFamily="34" charset="0"/>
              </a:rPr>
              <a:t>SFL</a:t>
            </a:r>
            <a:r>
              <a:rPr lang="fr-FR" sz="1000" dirty="0" smtClean="0">
                <a:latin typeface="Open Sans" panose="020B0606030504020204" pitchFamily="34" charset="0"/>
                <a:ea typeface="Open Sans" panose="020B0606030504020204" pitchFamily="34" charset="0"/>
                <a:cs typeface="Open Sans" panose="020B0606030504020204" pitchFamily="34" charset="0"/>
              </a:rPr>
              <a:t> (Société Française du Livre), réalisée en partenariat et sous technologie  </a:t>
            </a:r>
            <a:r>
              <a:rPr lang="fr-FR" sz="1000" b="1" dirty="0" smtClean="0">
                <a:latin typeface="Open Sans" panose="020B0606030504020204" pitchFamily="34" charset="0"/>
                <a:ea typeface="Open Sans" panose="020B0606030504020204" pitchFamily="34" charset="0"/>
                <a:cs typeface="Open Sans" panose="020B0606030504020204" pitchFamily="34" charset="0"/>
              </a:rPr>
              <a:t>ORB</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r>
              <a:rPr lang="fr-FR" sz="1000" b="1" dirty="0" smtClean="0">
                <a:latin typeface="Open Sans" panose="020B0606030504020204" pitchFamily="34" charset="0"/>
                <a:ea typeface="Open Sans" panose="020B0606030504020204" pitchFamily="34" charset="0"/>
                <a:cs typeface="Open Sans" panose="020B0606030504020204" pitchFamily="34" charset="0"/>
              </a:rPr>
              <a:t>O</a:t>
            </a:r>
            <a:r>
              <a:rPr lang="fr-FR" sz="1000" dirty="0" smtClean="0">
                <a:latin typeface="Open Sans" panose="020B0606030504020204" pitchFamily="34" charset="0"/>
                <a:ea typeface="Open Sans" panose="020B0606030504020204" pitchFamily="34" charset="0"/>
                <a:cs typeface="Open Sans" panose="020B0606030504020204" pitchFamily="34" charset="0"/>
              </a:rPr>
              <a:t>util de </a:t>
            </a:r>
            <a:r>
              <a:rPr lang="fr-FR" sz="1000" b="1" dirty="0" smtClean="0">
                <a:latin typeface="Open Sans" panose="020B0606030504020204" pitchFamily="34" charset="0"/>
                <a:ea typeface="Open Sans" panose="020B0606030504020204" pitchFamily="34" charset="0"/>
                <a:cs typeface="Open Sans" panose="020B0606030504020204" pitchFamily="34" charset="0"/>
              </a:rPr>
              <a:t>R</a:t>
            </a:r>
            <a:r>
              <a:rPr lang="fr-FR" sz="1000" dirty="0" smtClean="0">
                <a:latin typeface="Open Sans" panose="020B0606030504020204" pitchFamily="34" charset="0"/>
                <a:ea typeface="Open Sans" panose="020B0606030504020204" pitchFamily="34" charset="0"/>
                <a:cs typeface="Open Sans" panose="020B0606030504020204" pitchFamily="34" charset="0"/>
              </a:rPr>
              <a:t>echerche </a:t>
            </a:r>
            <a:r>
              <a:rPr lang="fr-FR" sz="1000" b="1" dirty="0" smtClean="0">
                <a:latin typeface="Open Sans" panose="020B0606030504020204" pitchFamily="34" charset="0"/>
                <a:ea typeface="Open Sans" panose="020B0606030504020204" pitchFamily="34" charset="0"/>
                <a:cs typeface="Open Sans" panose="020B0606030504020204" pitchFamily="34" charset="0"/>
              </a:rPr>
              <a:t>B</a:t>
            </a:r>
            <a:r>
              <a:rPr lang="fr-FR" sz="1000" dirty="0" smtClean="0">
                <a:latin typeface="Open Sans" panose="020B0606030504020204" pitchFamily="34" charset="0"/>
                <a:ea typeface="Open Sans" panose="020B0606030504020204" pitchFamily="34" charset="0"/>
                <a:cs typeface="Open Sans" panose="020B0606030504020204" pitchFamily="34" charset="0"/>
              </a:rPr>
              <a:t>ibliographique).</a:t>
            </a:r>
          </a:p>
          <a:p>
            <a:pPr marL="355600" algn="just">
              <a:defRPr/>
            </a:pPr>
            <a:endParaRPr lang="fr-FR" sz="500" dirty="0" smtClean="0">
              <a:latin typeface="Open Sans" panose="020B0606030504020204" pitchFamily="34" charset="0"/>
              <a:ea typeface="Open Sans" panose="020B0606030504020204" pitchFamily="34" charset="0"/>
              <a:cs typeface="Open Sans" panose="020B0606030504020204" pitchFamily="34" charset="0"/>
            </a:endParaRPr>
          </a:p>
          <a:p>
            <a:pPr marL="355600" algn="just">
              <a:defRPr/>
            </a:pPr>
            <a:r>
              <a:rPr lang="fr-FR" sz="1000" dirty="0" smtClean="0">
                <a:latin typeface="Open Sans" panose="020B0606030504020204" pitchFamily="34" charset="0"/>
                <a:ea typeface="Open Sans" panose="020B0606030504020204" pitchFamily="34" charset="0"/>
                <a:cs typeface="Open Sans" panose="020B0606030504020204" pitchFamily="34" charset="0"/>
              </a:rPr>
              <a:t>Vous trouverez dans les pages suivantes une présentation simplifiée des fonctionnalités du site www.sfl.com, sachant qu’une </a:t>
            </a:r>
            <a:r>
              <a:rPr lang="fr-FR" sz="1000" dirty="0">
                <a:latin typeface="Open Sans" panose="020B0606030504020204" pitchFamily="34" charset="0"/>
                <a:ea typeface="Open Sans" panose="020B0606030504020204" pitchFamily="34" charset="0"/>
                <a:cs typeface="Open Sans" panose="020B0606030504020204" pitchFamily="34" charset="0"/>
              </a:rPr>
              <a:t>fois connecté</a:t>
            </a:r>
            <a:r>
              <a:rPr lang="fr-FR" sz="1000" dirty="0" smtClean="0">
                <a:latin typeface="Open Sans" panose="020B0606030504020204" pitchFamily="34" charset="0"/>
                <a:ea typeface="Open Sans" panose="020B0606030504020204" pitchFamily="34" charset="0"/>
                <a:cs typeface="Open Sans" panose="020B0606030504020204" pitchFamily="34" charset="0"/>
              </a:rPr>
              <a:t>, l’utilisateur pourra découvrir l’intégralité des possibilités de notre solution qui sont détaillées dans l’onglet «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Documentation</a:t>
            </a:r>
            <a:r>
              <a:rPr lang="fr-FR" sz="1000" dirty="0" smtClean="0">
                <a:latin typeface="Open Sans" panose="020B0606030504020204" pitchFamily="34" charset="0"/>
                <a:ea typeface="Open Sans" panose="020B0606030504020204" pitchFamily="34" charset="0"/>
                <a:cs typeface="Open Sans" panose="020B0606030504020204" pitchFamily="34" charset="0"/>
              </a:rPr>
              <a:t> »  : </a:t>
            </a:r>
          </a:p>
          <a:p>
            <a:pPr marL="355600"/>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marL="355600"/>
            <a:endParaRPr lang="fr-FR" sz="1200" dirty="0" smtClean="0">
              <a:latin typeface="Open Sans" panose="020B0606030504020204" pitchFamily="34" charset="0"/>
              <a:ea typeface="Open Sans" panose="020B0606030504020204" pitchFamily="34" charset="0"/>
              <a:cs typeface="Open Sans" panose="020B0606030504020204" pitchFamily="34" charset="0"/>
            </a:endParaRPr>
          </a:p>
          <a:p>
            <a:pPr marL="355600"/>
            <a:endParaRPr lang="fr-FR" sz="1000" dirty="0">
              <a:latin typeface="Open Sans" panose="020B0606030504020204" pitchFamily="34" charset="0"/>
              <a:ea typeface="Open Sans" panose="020B0606030504020204" pitchFamily="34" charset="0"/>
              <a:cs typeface="Open Sans" panose="020B0606030504020204" pitchFamily="34" charset="0"/>
            </a:endParaRPr>
          </a:p>
          <a:p>
            <a:pPr marL="355600" algn="just"/>
            <a:r>
              <a:rPr lang="fr-FR" sz="1000" dirty="0" smtClean="0">
                <a:latin typeface="Open Sans" panose="020B0606030504020204" pitchFamily="34" charset="0"/>
                <a:ea typeface="Open Sans" panose="020B0606030504020204" pitchFamily="34" charset="0"/>
                <a:cs typeface="Open Sans" panose="020B0606030504020204" pitchFamily="34" charset="0"/>
              </a:rPr>
              <a:t>En </a:t>
            </a:r>
            <a:r>
              <a:rPr lang="fr-FR" sz="1000" dirty="0">
                <a:latin typeface="Open Sans" panose="020B0606030504020204" pitchFamily="34" charset="0"/>
                <a:ea typeface="Open Sans" panose="020B0606030504020204" pitchFamily="34" charset="0"/>
                <a:cs typeface="Open Sans" panose="020B0606030504020204" pitchFamily="34" charset="0"/>
              </a:rPr>
              <a:t>cas de difficultés vous pouvez également nous adresser </a:t>
            </a:r>
            <a:r>
              <a:rPr lang="fr-FR" sz="1000" dirty="0" smtClean="0">
                <a:latin typeface="Open Sans" panose="020B0606030504020204" pitchFamily="34" charset="0"/>
                <a:ea typeface="Open Sans" panose="020B0606030504020204" pitchFamily="34" charset="0"/>
                <a:cs typeface="Open Sans" panose="020B0606030504020204" pitchFamily="34" charset="0"/>
              </a:rPr>
              <a:t>un </a:t>
            </a:r>
            <a:r>
              <a:rPr lang="fr-FR" sz="1000" dirty="0">
                <a:latin typeface="Open Sans" panose="020B0606030504020204" pitchFamily="34" charset="0"/>
                <a:ea typeface="Open Sans" panose="020B0606030504020204" pitchFamily="34" charset="0"/>
                <a:cs typeface="Open Sans" panose="020B0606030504020204" pitchFamily="34" charset="0"/>
              </a:rPr>
              <a:t>mail via un formulaire en ligne disponible en cliquant </a:t>
            </a:r>
            <a:r>
              <a:rPr lang="fr-FR" sz="1000" dirty="0" smtClean="0">
                <a:latin typeface="Open Sans" panose="020B0606030504020204" pitchFamily="34" charset="0"/>
                <a:ea typeface="Open Sans" panose="020B0606030504020204" pitchFamily="34" charset="0"/>
                <a:cs typeface="Open Sans" panose="020B0606030504020204" pitchFamily="34" charset="0"/>
              </a:rPr>
              <a:t>sur </a:t>
            </a:r>
            <a:r>
              <a:rPr lang="fr-FR" sz="1000" dirty="0">
                <a:latin typeface="Open Sans" panose="020B0606030504020204" pitchFamily="34" charset="0"/>
                <a:ea typeface="Open Sans" panose="020B0606030504020204" pitchFamily="34" charset="0"/>
                <a:cs typeface="Open Sans" panose="020B0606030504020204" pitchFamily="34" charset="0"/>
              </a:rPr>
              <a:t>le bouton du module </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Contact</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p>
          <a:p>
            <a:pPr marL="355600"/>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marL="355600"/>
            <a:r>
              <a:rPr lang="fr-FR" sz="1000" dirty="0" smtClean="0">
                <a:latin typeface="Open Sans" panose="020B0606030504020204" pitchFamily="34" charset="0"/>
                <a:ea typeface="Open Sans" panose="020B0606030504020204" pitchFamily="34" charset="0"/>
                <a:cs typeface="Open Sans" panose="020B0606030504020204" pitchFamily="34" charset="0"/>
              </a:rPr>
              <a:t/>
            </a:r>
            <a:br>
              <a:rPr lang="fr-FR" sz="1000" dirty="0" smtClean="0">
                <a:latin typeface="Open Sans" panose="020B0606030504020204" pitchFamily="34" charset="0"/>
                <a:ea typeface="Open Sans" panose="020B0606030504020204" pitchFamily="34" charset="0"/>
                <a:cs typeface="Open Sans" panose="020B0606030504020204" pitchFamily="34" charset="0"/>
              </a:rPr>
            </a:br>
            <a:endParaRPr lang="fr-FR" sz="1400" dirty="0" smtClean="0">
              <a:latin typeface="Open Sans" panose="020B0606030504020204" pitchFamily="34" charset="0"/>
              <a:ea typeface="Open Sans" panose="020B0606030504020204" pitchFamily="34" charset="0"/>
              <a:cs typeface="Open Sans" panose="020B0606030504020204" pitchFamily="34" charset="0"/>
            </a:endParaRPr>
          </a:p>
          <a:p>
            <a:pPr marL="355600"/>
            <a:r>
              <a:rPr lang="fr-FR" sz="1000" dirty="0" smtClean="0">
                <a:latin typeface="Open Sans" panose="020B0606030504020204" pitchFamily="34" charset="0"/>
                <a:ea typeface="Open Sans" panose="020B0606030504020204" pitchFamily="34" charset="0"/>
                <a:cs typeface="Open Sans" panose="020B0606030504020204" pitchFamily="34" charset="0"/>
              </a:rPr>
              <a:t>Une formation utilisateur à www.sfl.com pourra être organisée à la demande. Une assistance en ligne est également possible en joignant notre </a:t>
            </a:r>
            <a:r>
              <a:rPr lang="fr-FR" sz="1000" b="1"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SERVICE CLIENT au 01 69 75 68 68 de 8h à 17h</a:t>
            </a:r>
            <a:r>
              <a:rPr lang="fr-FR" sz="1000" dirty="0" smtClean="0">
                <a:latin typeface="Open Sans" panose="020B0606030504020204" pitchFamily="34" charset="0"/>
                <a:ea typeface="Open Sans" panose="020B0606030504020204" pitchFamily="34" charset="0"/>
                <a:cs typeface="Open Sans" panose="020B0606030504020204" pitchFamily="34" charset="0"/>
              </a:rPr>
              <a:t>.</a:t>
            </a:r>
          </a:p>
          <a:p>
            <a:pPr marL="355600" algn="just">
              <a:spcBef>
                <a:spcPct val="50000"/>
              </a:spcBef>
              <a:defRPr/>
            </a:pPr>
            <a:r>
              <a:rPr lang="fr-FR" sz="1000" b="1" dirty="0" smtClean="0">
                <a:latin typeface="Open Sans" panose="020B0606030504020204" pitchFamily="34" charset="0"/>
                <a:ea typeface="Open Sans" panose="020B0606030504020204" pitchFamily="34" charset="0"/>
                <a:cs typeface="Open Sans" panose="020B0606030504020204" pitchFamily="34" charset="0"/>
              </a:rPr>
              <a:t>Notre site www.sfl.com </a:t>
            </a:r>
            <a:r>
              <a:rPr lang="fr-FR" sz="1000" dirty="0" smtClean="0">
                <a:latin typeface="Open Sans" panose="020B0606030504020204" pitchFamily="34" charset="0"/>
                <a:ea typeface="Open Sans" panose="020B0606030504020204" pitchFamily="34" charset="0"/>
                <a:cs typeface="Open Sans" panose="020B0606030504020204" pitchFamily="34" charset="0"/>
              </a:rPr>
              <a:t>vous permet entre autre : </a:t>
            </a:r>
          </a:p>
          <a:p>
            <a:pPr marL="355600" algn="just">
              <a:spcBef>
                <a:spcPct val="50000"/>
              </a:spcBef>
              <a:defRPr/>
            </a:pPr>
            <a:endParaRPr lang="fr-FR" sz="300" dirty="0" smtClean="0">
              <a:latin typeface="Open Sans" panose="020B0606030504020204" pitchFamily="34" charset="0"/>
              <a:ea typeface="Open Sans" panose="020B0606030504020204" pitchFamily="34" charset="0"/>
              <a:cs typeface="Open Sans" panose="020B0606030504020204" pitchFamily="34" charset="0"/>
            </a:endParaRPr>
          </a:p>
          <a:p>
            <a:pPr marL="355600" eaLnBrk="0" hangingPunct="0">
              <a:spcBef>
                <a:spcPct val="20000"/>
              </a:spcBef>
              <a:buFont typeface="Wingdings" pitchFamily="2" charset="2"/>
              <a:buChar char="§"/>
            </a:pPr>
            <a:r>
              <a:rPr lang="fr-FR" sz="1000" dirty="0" smtClean="0">
                <a:latin typeface="Open Sans" panose="020B0606030504020204" pitchFamily="34" charset="0"/>
                <a:ea typeface="Open Sans" panose="020B0606030504020204" pitchFamily="34" charset="0"/>
                <a:cs typeface="Open Sans" panose="020B0606030504020204" pitchFamily="34" charset="0"/>
              </a:rPr>
              <a:t>  d’accéder à l’intégralité du catalogue SFL comportant plus de </a:t>
            </a:r>
            <a:r>
              <a:rPr lang="fr-FR" sz="1000" b="1" dirty="0" smtClean="0">
                <a:latin typeface="Open Sans" panose="020B0606030504020204" pitchFamily="34" charset="0"/>
                <a:ea typeface="Open Sans" panose="020B0606030504020204" pitchFamily="34" charset="0"/>
                <a:cs typeface="Open Sans" panose="020B0606030504020204" pitchFamily="34" charset="0"/>
              </a:rPr>
              <a:t>3 </a:t>
            </a:r>
            <a:r>
              <a:rPr lang="fr-FR" sz="1000" b="1" dirty="0">
                <a:latin typeface="Open Sans" panose="020B0606030504020204" pitchFamily="34" charset="0"/>
                <a:ea typeface="Open Sans" panose="020B0606030504020204" pitchFamily="34" charset="0"/>
                <a:cs typeface="Open Sans" panose="020B0606030504020204" pitchFamily="34" charset="0"/>
              </a:rPr>
              <a:t>0</a:t>
            </a:r>
            <a:r>
              <a:rPr lang="fr-FR" sz="1000" b="1" dirty="0" smtClean="0">
                <a:latin typeface="Open Sans" panose="020B0606030504020204" pitchFamily="34" charset="0"/>
                <a:ea typeface="Open Sans" panose="020B0606030504020204" pitchFamily="34" charset="0"/>
                <a:cs typeface="Open Sans" panose="020B0606030504020204" pitchFamily="34" charset="0"/>
              </a:rPr>
              <a:t>00 000 références</a:t>
            </a:r>
          </a:p>
          <a:p>
            <a:pPr marL="355600" eaLnBrk="0" hangingPunct="0">
              <a:spcBef>
                <a:spcPct val="20000"/>
              </a:spcBef>
            </a:pPr>
            <a:endParaRPr lang="fr-FR" sz="300" dirty="0" smtClean="0">
              <a:latin typeface="Open Sans" panose="020B0606030504020204" pitchFamily="34" charset="0"/>
              <a:ea typeface="Open Sans" panose="020B0606030504020204" pitchFamily="34" charset="0"/>
              <a:cs typeface="Open Sans" panose="020B0606030504020204" pitchFamily="34" charset="0"/>
            </a:endParaRPr>
          </a:p>
          <a:p>
            <a:pPr marL="355600" eaLnBrk="0" hangingPunct="0">
              <a:spcBef>
                <a:spcPct val="20000"/>
              </a:spcBef>
              <a:buFont typeface="Wingdings" pitchFamily="2" charset="2"/>
              <a:buChar char="§"/>
            </a:pPr>
            <a:r>
              <a:rPr lang="fr-FR" sz="1000" dirty="0" smtClean="0">
                <a:latin typeface="Open Sans" panose="020B0606030504020204" pitchFamily="34" charset="0"/>
                <a:ea typeface="Open Sans" panose="020B0606030504020204" pitchFamily="34" charset="0"/>
                <a:cs typeface="Open Sans" panose="020B0606030504020204" pitchFamily="34" charset="0"/>
              </a:rPr>
              <a:t>  d’enregistrer des paniers, de les nommer, pour les reprendre ultérieurement,  de les fusionner et de les partager.</a:t>
            </a:r>
          </a:p>
          <a:p>
            <a:pPr marL="355600" eaLnBrk="0" hangingPunct="0">
              <a:spcBef>
                <a:spcPct val="20000"/>
              </a:spcBef>
            </a:pPr>
            <a:endParaRPr lang="fr-FR" sz="300" dirty="0" smtClean="0">
              <a:latin typeface="Open Sans" panose="020B0606030504020204" pitchFamily="34" charset="0"/>
              <a:ea typeface="Open Sans" panose="020B0606030504020204" pitchFamily="34" charset="0"/>
              <a:cs typeface="Open Sans" panose="020B0606030504020204" pitchFamily="34" charset="0"/>
            </a:endParaRPr>
          </a:p>
          <a:p>
            <a:pPr marL="355600" eaLnBrk="0" hangingPunct="0">
              <a:spcBef>
                <a:spcPct val="20000"/>
              </a:spcBef>
              <a:buFont typeface="Wingdings" pitchFamily="2" charset="2"/>
              <a:buChar char="§"/>
            </a:pPr>
            <a:r>
              <a:rPr lang="fr-FR" sz="1000" dirty="0" smtClean="0">
                <a:latin typeface="Open Sans" panose="020B0606030504020204" pitchFamily="34" charset="0"/>
                <a:ea typeface="Open Sans" panose="020B0606030504020204" pitchFamily="34" charset="0"/>
                <a:cs typeface="Open Sans" panose="020B0606030504020204" pitchFamily="34" charset="0"/>
              </a:rPr>
              <a:t>  d’inclure vos commentaires à chaque titre dans vos paniers</a:t>
            </a:r>
          </a:p>
          <a:p>
            <a:pPr marL="355600" eaLnBrk="0" hangingPunct="0">
              <a:spcBef>
                <a:spcPct val="20000"/>
              </a:spcBef>
            </a:pPr>
            <a:endParaRPr lang="fr-FR" sz="300" dirty="0" smtClean="0">
              <a:latin typeface="Open Sans" panose="020B0606030504020204" pitchFamily="34" charset="0"/>
              <a:ea typeface="Open Sans" panose="020B0606030504020204" pitchFamily="34" charset="0"/>
              <a:cs typeface="Open Sans" panose="020B0606030504020204" pitchFamily="34" charset="0"/>
            </a:endParaRPr>
          </a:p>
          <a:p>
            <a:pPr marL="355600" eaLnBrk="0" hangingPunct="0">
              <a:spcBef>
                <a:spcPct val="20000"/>
              </a:spcBef>
              <a:buFont typeface="Wingdings" pitchFamily="2" charset="2"/>
              <a:buChar char="§"/>
            </a:pPr>
            <a:r>
              <a:rPr lang="fr-FR" sz="1000" dirty="0" smtClean="0">
                <a:latin typeface="Open Sans" panose="020B0606030504020204" pitchFamily="34" charset="0"/>
                <a:ea typeface="Open Sans" panose="020B0606030504020204" pitchFamily="34" charset="0"/>
                <a:cs typeface="Open Sans" panose="020B0606030504020204" pitchFamily="34" charset="0"/>
              </a:rPr>
              <a:t>  de transformer un panier en devis immédiatement remisé aux conditions SFL</a:t>
            </a:r>
          </a:p>
          <a:p>
            <a:pPr marL="355600" eaLnBrk="0" hangingPunct="0">
              <a:spcBef>
                <a:spcPct val="20000"/>
              </a:spcBef>
              <a:buFont typeface="Wingdings" pitchFamily="2" charset="2"/>
              <a:buChar char="§"/>
            </a:pPr>
            <a:endParaRPr lang="fr-FR" sz="300" dirty="0" smtClean="0">
              <a:latin typeface="Open Sans" panose="020B0606030504020204" pitchFamily="34" charset="0"/>
              <a:ea typeface="Open Sans" panose="020B0606030504020204" pitchFamily="34" charset="0"/>
              <a:cs typeface="Open Sans" panose="020B0606030504020204" pitchFamily="34" charset="0"/>
            </a:endParaRPr>
          </a:p>
          <a:p>
            <a:pPr marL="355600" eaLnBrk="0" hangingPunct="0">
              <a:spcBef>
                <a:spcPct val="20000"/>
              </a:spcBef>
              <a:buFont typeface="Wingdings" pitchFamily="2" charset="2"/>
              <a:buChar char="§"/>
            </a:pPr>
            <a:r>
              <a:rPr lang="fr-FR" sz="1000" dirty="0" smtClean="0">
                <a:latin typeface="Open Sans" panose="020B0606030504020204" pitchFamily="34" charset="0"/>
                <a:ea typeface="Open Sans" panose="020B0606030504020204" pitchFamily="34" charset="0"/>
                <a:cs typeface="Open Sans" panose="020B0606030504020204" pitchFamily="34" charset="0"/>
              </a:rPr>
              <a:t>  de valider un panier ou un devis en commande </a:t>
            </a:r>
          </a:p>
          <a:p>
            <a:pPr marL="355600" eaLnBrk="0" hangingPunct="0">
              <a:spcBef>
                <a:spcPct val="20000"/>
              </a:spcBef>
              <a:buFont typeface="Wingdings" pitchFamily="2" charset="2"/>
              <a:buChar char="§"/>
            </a:pPr>
            <a:endParaRPr lang="fr-FR" sz="300" dirty="0" smtClean="0">
              <a:latin typeface="Open Sans" panose="020B0606030504020204" pitchFamily="34" charset="0"/>
              <a:ea typeface="Open Sans" panose="020B0606030504020204" pitchFamily="34" charset="0"/>
              <a:cs typeface="Open Sans" panose="020B0606030504020204" pitchFamily="34" charset="0"/>
            </a:endParaRPr>
          </a:p>
          <a:p>
            <a:pPr marL="355600" eaLnBrk="0" hangingPunct="0">
              <a:spcBef>
                <a:spcPct val="20000"/>
              </a:spcBef>
              <a:buFont typeface="Wingdings" pitchFamily="2" charset="2"/>
              <a:buChar char="§"/>
            </a:pPr>
            <a:r>
              <a:rPr lang="fr-FR" sz="1000" dirty="0" smtClean="0">
                <a:latin typeface="Open Sans" panose="020B0606030504020204" pitchFamily="34" charset="0"/>
                <a:ea typeface="Open Sans" panose="020B0606030504020204" pitchFamily="34" charset="0"/>
                <a:cs typeface="Open Sans" panose="020B0606030504020204" pitchFamily="34" charset="0"/>
              </a:rPr>
              <a:t>  de charger votre liste de références (isbn, quantités...) pour constituer ou compléter un panier, ainsi que de scanner vos articles directement pour les ajouter au panier.</a:t>
            </a:r>
          </a:p>
          <a:p>
            <a:pPr marL="355600" eaLnBrk="0" hangingPunct="0">
              <a:spcBef>
                <a:spcPct val="20000"/>
              </a:spcBef>
              <a:buFont typeface="Wingdings" pitchFamily="2" charset="2"/>
              <a:buChar char="§"/>
            </a:pPr>
            <a:endParaRPr lang="fr-FR" sz="300" dirty="0" smtClean="0">
              <a:latin typeface="Open Sans" panose="020B0606030504020204" pitchFamily="34" charset="0"/>
              <a:ea typeface="Open Sans" panose="020B0606030504020204" pitchFamily="34" charset="0"/>
              <a:cs typeface="Open Sans" panose="020B0606030504020204" pitchFamily="34" charset="0"/>
            </a:endParaRPr>
          </a:p>
          <a:p>
            <a:pPr marL="355600" eaLnBrk="0" hangingPunct="0">
              <a:spcBef>
                <a:spcPct val="20000"/>
              </a:spcBef>
              <a:buFont typeface="Wingdings" pitchFamily="2" charset="2"/>
              <a:buChar char="§"/>
            </a:pPr>
            <a:r>
              <a:rPr lang="fr-FR" sz="1000" dirty="0" smtClean="0">
                <a:latin typeface="Open Sans" panose="020B0606030504020204" pitchFamily="34" charset="0"/>
                <a:ea typeface="Open Sans" panose="020B0606030504020204" pitchFamily="34" charset="0"/>
                <a:cs typeface="Open Sans" panose="020B0606030504020204" pitchFamily="34" charset="0"/>
              </a:rPr>
              <a:t>  d’accéder au suivi de vos commandes en temps réel 24h/24</a:t>
            </a:r>
          </a:p>
          <a:p>
            <a:pPr marL="355600" eaLnBrk="0" hangingPunct="0">
              <a:spcBef>
                <a:spcPct val="20000"/>
              </a:spcBef>
              <a:buFont typeface="Wingdings" pitchFamily="2" charset="2"/>
              <a:buChar char="§"/>
            </a:pPr>
            <a:endParaRPr lang="fr-FR" sz="300" dirty="0" smtClean="0">
              <a:latin typeface="Open Sans" panose="020B0606030504020204" pitchFamily="34" charset="0"/>
              <a:ea typeface="Open Sans" panose="020B0606030504020204" pitchFamily="34" charset="0"/>
              <a:cs typeface="Open Sans" panose="020B0606030504020204" pitchFamily="34" charset="0"/>
            </a:endParaRPr>
          </a:p>
          <a:p>
            <a:pPr marL="355600" eaLnBrk="0" hangingPunct="0">
              <a:spcBef>
                <a:spcPct val="20000"/>
              </a:spcBef>
              <a:buFont typeface="Wingdings" pitchFamily="2" charset="2"/>
              <a:buChar char="§"/>
            </a:pPr>
            <a:r>
              <a:rPr lang="fr-FR" sz="1000" dirty="0" smtClean="0">
                <a:latin typeface="Open Sans" panose="020B0606030504020204" pitchFamily="34" charset="0"/>
                <a:ea typeface="Open Sans" panose="020B0606030504020204" pitchFamily="34" charset="0"/>
                <a:cs typeface="Open Sans" panose="020B0606030504020204" pitchFamily="34" charset="0"/>
              </a:rPr>
              <a:t>  d’accéder à l’historique de vos devis, bons de livraison, factures, avoirs…, et de les rééditer</a:t>
            </a:r>
          </a:p>
          <a:p>
            <a:pPr marL="355600" eaLnBrk="0" hangingPunct="0">
              <a:lnSpc>
                <a:spcPct val="150000"/>
              </a:lnSpc>
              <a:spcBef>
                <a:spcPct val="20000"/>
              </a:spcBef>
              <a:buFont typeface="Wingdings" pitchFamily="2" charset="2"/>
              <a:buChar char="§"/>
            </a:pPr>
            <a:r>
              <a:rPr lang="fr-FR" sz="1000" dirty="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d’accéder à l’information éditoriale SFL</a:t>
            </a:r>
          </a:p>
          <a:p>
            <a:pPr marL="355600" eaLnBrk="0" hangingPunct="0">
              <a:lnSpc>
                <a:spcPct val="150000"/>
              </a:lnSpc>
              <a:spcBef>
                <a:spcPct val="20000"/>
              </a:spcBef>
              <a:buFont typeface="Wingdings" pitchFamily="2" charset="2"/>
              <a:buChar char="§"/>
            </a:pPr>
            <a:r>
              <a:rPr lang="fr-FR" sz="1000" dirty="0">
                <a:latin typeface="Open Sans" panose="020B0606030504020204" pitchFamily="34" charset="0"/>
                <a:ea typeface="Open Sans" panose="020B0606030504020204" pitchFamily="34" charset="0"/>
                <a:cs typeface="Open Sans" panose="020B0606030504020204" pitchFamily="34" charset="0"/>
              </a:rPr>
              <a:t> </a:t>
            </a:r>
            <a:r>
              <a:rPr lang="fr-FR" sz="1000" dirty="0" smtClean="0">
                <a:latin typeface="Open Sans" panose="020B0606030504020204" pitchFamily="34" charset="0"/>
                <a:ea typeface="Open Sans" panose="020B0606030504020204" pitchFamily="34" charset="0"/>
                <a:cs typeface="Open Sans" panose="020B0606030504020204" pitchFamily="34" charset="0"/>
              </a:rPr>
              <a:t> d’accéder au suivi logistique</a:t>
            </a: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sp>
        <p:nvSpPr>
          <p:cNvPr id="9" name="Rectangle 8"/>
          <p:cNvSpPr/>
          <p:nvPr/>
        </p:nvSpPr>
        <p:spPr>
          <a:xfrm>
            <a:off x="2339752" y="800708"/>
            <a:ext cx="4968552" cy="180020"/>
          </a:xfrm>
          <a:prstGeom prst="rect">
            <a:avLst/>
          </a:prstGeom>
          <a:solidFill>
            <a:srgbClr val="00A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5" name="Rectangle 2"/>
          <p:cNvSpPr txBox="1">
            <a:spLocks noChangeArrowheads="1"/>
          </p:cNvSpPr>
          <p:nvPr/>
        </p:nvSpPr>
        <p:spPr>
          <a:xfrm>
            <a:off x="0" y="621631"/>
            <a:ext cx="9144000" cy="50311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fr-FR" sz="1800" b="1" dirty="0" smtClean="0">
                <a:latin typeface="Open Sans" panose="020B0606030504020204" pitchFamily="34" charset="0"/>
                <a:ea typeface="Open Sans" panose="020B0606030504020204" pitchFamily="34" charset="0"/>
                <a:cs typeface="Open Sans" panose="020B0606030504020204" pitchFamily="34" charset="0"/>
              </a:rPr>
              <a:t>PRÉSENTATION DE NOTRE SITE WWW.SFL.COM</a:t>
            </a:r>
            <a:endParaRPr lang="fr-FR" sz="18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 9"/>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11" name="Espace réservé du numéro de diapositive 10"/>
          <p:cNvSpPr>
            <a:spLocks noGrp="1"/>
          </p:cNvSpPr>
          <p:nvPr>
            <p:ph type="sldNum" sz="quarter" idx="12"/>
          </p:nvPr>
        </p:nvSpPr>
        <p:spPr>
          <a:xfrm>
            <a:off x="6804248" y="6525344"/>
            <a:ext cx="2133600" cy="360041"/>
          </a:xfrm>
        </p:spPr>
        <p:txBody>
          <a:bodyPr/>
          <a:lstStyle/>
          <a:p>
            <a:fld id="{11632698-6921-4817-855D-A05810F3D9C4}" type="slidenum">
              <a:rPr lang="fr-FR" sz="1050" smtClean="0">
                <a:solidFill>
                  <a:schemeClr val="tx1"/>
                </a:solidFill>
              </a:rPr>
              <a:t>3</a:t>
            </a:fld>
            <a:endParaRPr lang="fr-FR" sz="1050" dirty="0">
              <a:solidFill>
                <a:schemeClr val="tx1"/>
              </a:solidFill>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5992" y="2004765"/>
            <a:ext cx="590464" cy="454875"/>
          </a:xfrm>
          <a:prstGeom prst="rect">
            <a:avLst/>
          </a:prstGeom>
          <a:ln w="19050">
            <a:solidFill>
              <a:srgbClr val="C00000"/>
            </a:solidFill>
          </a:ln>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938" y="2795984"/>
            <a:ext cx="576063" cy="443782"/>
          </a:xfrm>
          <a:prstGeom prst="rect">
            <a:avLst/>
          </a:prstGeom>
          <a:ln w="19050">
            <a:solidFill>
              <a:srgbClr val="C00000"/>
            </a:solidFill>
          </a:ln>
        </p:spPr>
      </p:pic>
      <p:cxnSp>
        <p:nvCxnSpPr>
          <p:cNvPr id="12" name="Connecteur droit 11"/>
          <p:cNvCxnSpPr/>
          <p:nvPr/>
        </p:nvCxnSpPr>
        <p:spPr>
          <a:xfrm flipH="1">
            <a:off x="1057404" y="2780928"/>
            <a:ext cx="202228" cy="126001"/>
          </a:xfrm>
          <a:prstGeom prst="line">
            <a:avLst/>
          </a:prstGeom>
          <a:ln w="22225">
            <a:solidFill>
              <a:srgbClr val="BF0F1C"/>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7812360" y="1988840"/>
            <a:ext cx="255202" cy="171355"/>
          </a:xfrm>
          <a:prstGeom prst="line">
            <a:avLst/>
          </a:prstGeom>
          <a:ln w="22225">
            <a:solidFill>
              <a:srgbClr val="BF0F1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6471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30</a:t>
            </a:fld>
            <a:endParaRPr lang="fr-FR" sz="1050" dirty="0">
              <a:solidFill>
                <a:schemeClr val="tx1"/>
              </a:solidFill>
            </a:endParaRPr>
          </a:p>
        </p:txBody>
      </p:sp>
      <p:sp>
        <p:nvSpPr>
          <p:cNvPr id="6" name="Rectangle 5"/>
          <p:cNvSpPr/>
          <p:nvPr/>
        </p:nvSpPr>
        <p:spPr>
          <a:xfrm>
            <a:off x="3851920" y="836712"/>
            <a:ext cx="1944216" cy="153662"/>
          </a:xfrm>
          <a:prstGeom prst="rect">
            <a:avLst/>
          </a:prstGeom>
          <a:solidFill>
            <a:srgbClr val="00A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CONTACT EN LIGNE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79" y="1171103"/>
            <a:ext cx="7697442" cy="2617937"/>
          </a:xfrm>
          <a:prstGeom prst="rect">
            <a:avLst/>
          </a:prstGeom>
        </p:spPr>
      </p:pic>
      <p:sp>
        <p:nvSpPr>
          <p:cNvPr id="9" name="Rectangle 8"/>
          <p:cNvSpPr/>
          <p:nvPr/>
        </p:nvSpPr>
        <p:spPr>
          <a:xfrm>
            <a:off x="5580112" y="1171102"/>
            <a:ext cx="684000" cy="51332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11560" y="3861048"/>
            <a:ext cx="7992888" cy="2817181"/>
          </a:xfrm>
          <a:prstGeom prst="rect">
            <a:avLst/>
          </a:prstGeom>
          <a:noFill/>
        </p:spPr>
        <p:txBody>
          <a:bodyPr wrap="square" rtlCol="0">
            <a:spAutoFit/>
          </a:bodyPr>
          <a:lstStyle/>
          <a:p>
            <a:pPr algn="just">
              <a:spcAft>
                <a:spcPts val="200"/>
              </a:spcAft>
            </a:pPr>
            <a:r>
              <a:rPr lang="fr-FR" sz="1000" dirty="0">
                <a:latin typeface="Open Sans" panose="020B0606030504020204" pitchFamily="34" charset="0"/>
                <a:ea typeface="Open Sans" panose="020B0606030504020204" pitchFamily="34" charset="0"/>
                <a:cs typeface="Open Sans" panose="020B0606030504020204" pitchFamily="34" charset="0"/>
              </a:rPr>
              <a:t>Le formulaire de contact vous permet de correspondre directement avec nos services, sans changer de fenêtre pour utiliser votre boîte de messagerie. Il se trouve </a:t>
            </a:r>
            <a:r>
              <a:rPr lang="fr-FR" sz="1000" dirty="0" smtClean="0">
                <a:latin typeface="Open Sans" panose="020B0606030504020204" pitchFamily="34" charset="0"/>
                <a:ea typeface="Open Sans" panose="020B0606030504020204" pitchFamily="34" charset="0"/>
                <a:cs typeface="Open Sans" panose="020B0606030504020204" pitchFamily="34" charset="0"/>
              </a:rPr>
              <a:t>en haut de la barre de menu à gauche de l’onglet « Compte »,</a:t>
            </a:r>
          </a:p>
          <a:p>
            <a:pPr algn="just">
              <a:spcAft>
                <a:spcPts val="200"/>
              </a:spcAft>
            </a:pPr>
            <a:endParaRPr lang="fr-FR" sz="200" dirty="0" smtClean="0">
              <a:latin typeface="Open Sans" panose="020B0606030504020204" pitchFamily="34" charset="0"/>
              <a:ea typeface="Open Sans" panose="020B0606030504020204" pitchFamily="34" charset="0"/>
              <a:cs typeface="Open Sans" panose="020B0606030504020204" pitchFamily="34" charset="0"/>
            </a:endParaRPr>
          </a:p>
          <a:p>
            <a:pPr algn="just">
              <a:spcAft>
                <a:spcPts val="200"/>
              </a:spcAft>
            </a:pPr>
            <a:r>
              <a:rPr lang="fr-FR" sz="1000" dirty="0">
                <a:latin typeface="Open Sans" panose="020B0606030504020204" pitchFamily="34" charset="0"/>
                <a:ea typeface="Open Sans" panose="020B0606030504020204" pitchFamily="34" charset="0"/>
                <a:cs typeface="Open Sans" panose="020B0606030504020204" pitchFamily="34" charset="0"/>
              </a:rPr>
              <a:t>Le flux spécifique </a:t>
            </a:r>
            <a:r>
              <a:rPr lang="fr-FR" sz="1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site/service SFL </a:t>
            </a:r>
            <a:r>
              <a:rPr lang="fr-FR" sz="1000" dirty="0">
                <a:latin typeface="Open Sans" panose="020B0606030504020204" pitchFamily="34" charset="0"/>
                <a:ea typeface="Open Sans" panose="020B0606030504020204" pitchFamily="34" charset="0"/>
                <a:cs typeface="Open Sans" panose="020B0606030504020204" pitchFamily="34" charset="0"/>
              </a:rPr>
              <a:t>nous permet de prioriser ces messages, et d’y répondre immédiatement en vous envoyant un mail (à l’adresse indiquée sur votre compte), ou en vous contactant par téléphone.</a:t>
            </a:r>
          </a:p>
          <a:p>
            <a:pPr algn="just">
              <a:spcAft>
                <a:spcPts val="200"/>
              </a:spcAft>
            </a:pPr>
            <a:endParaRPr lang="fr-FR" sz="100" dirty="0" smtClean="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pPr>
            <a:r>
              <a:rPr lang="fr-FR" sz="1000" i="1" u="sng" dirty="0" smtClean="0">
                <a:latin typeface="Open Sans" panose="020B0606030504020204" pitchFamily="34" charset="0"/>
                <a:ea typeface="Open Sans" panose="020B0606030504020204" pitchFamily="34" charset="0"/>
                <a:cs typeface="Open Sans" panose="020B0606030504020204" pitchFamily="34" charset="0"/>
              </a:rPr>
              <a:t>Exemples </a:t>
            </a:r>
            <a:r>
              <a:rPr lang="fr-FR" sz="1000" i="1" u="sng" dirty="0">
                <a:latin typeface="Open Sans" panose="020B0606030504020204" pitchFamily="34" charset="0"/>
                <a:ea typeface="Open Sans" panose="020B0606030504020204" pitchFamily="34" charset="0"/>
                <a:cs typeface="Open Sans" panose="020B0606030504020204" pitchFamily="34" charset="0"/>
              </a:rPr>
              <a:t>de cas pouvant faire l’objet d’un contact via le formulaire en ligne </a:t>
            </a:r>
            <a:r>
              <a:rPr lang="fr-FR" sz="1000" dirty="0">
                <a:latin typeface="Open Sans" panose="020B0606030504020204" pitchFamily="34" charset="0"/>
                <a:ea typeface="Open Sans" panose="020B0606030504020204" pitchFamily="34" charset="0"/>
                <a:cs typeface="Open Sans" panose="020B0606030504020204" pitchFamily="34" charset="0"/>
              </a:rPr>
              <a:t>:</a:t>
            </a:r>
          </a:p>
          <a:p>
            <a:pPr eaLnBrk="0" hangingPunct="0">
              <a:spcBef>
                <a:spcPct val="20000"/>
              </a:spcBef>
            </a:pPr>
            <a:endParaRPr lang="fr-FR" sz="300" dirty="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buClr>
                <a:srgbClr val="C00000"/>
              </a:buClr>
              <a:buFont typeface="Wingdings" pitchFamily="2" charset="2"/>
              <a:buChar char="§"/>
            </a:pPr>
            <a:r>
              <a:rPr lang="fr-FR" sz="1000"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demande d’information sur le catalogue en ligne, nos services, nos procédures  </a:t>
            </a:r>
          </a:p>
          <a:p>
            <a:pPr eaLnBrk="0" hangingPunct="0">
              <a:spcBef>
                <a:spcPct val="20000"/>
              </a:spcBef>
              <a:buClr>
                <a:srgbClr val="C00000"/>
              </a:buClr>
              <a:buFont typeface="Wingdings" pitchFamily="2" charset="2"/>
              <a:buChar char="§"/>
            </a:pPr>
            <a:r>
              <a:rPr lang="fr-FR" sz="1000"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 problème technique rencontré</a:t>
            </a:r>
          </a:p>
          <a:p>
            <a:pPr eaLnBrk="0" hangingPunct="0">
              <a:spcBef>
                <a:spcPct val="20000"/>
              </a:spcBef>
              <a:buClr>
                <a:srgbClr val="C00000"/>
              </a:buClr>
              <a:buFont typeface="Wingdings" pitchFamily="2" charset="2"/>
              <a:buChar char="§"/>
            </a:pPr>
            <a:r>
              <a:rPr lang="fr-FR" sz="1000"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 souhait de confirmation d’une action </a:t>
            </a:r>
          </a:p>
          <a:p>
            <a:pPr eaLnBrk="0" hangingPunct="0">
              <a:spcBef>
                <a:spcPct val="20000"/>
              </a:spcBef>
              <a:buClr>
                <a:srgbClr val="C00000"/>
              </a:buClr>
              <a:buFont typeface="Wingdings" pitchFamily="2" charset="2"/>
              <a:buChar char="§"/>
            </a:pPr>
            <a:r>
              <a:rPr lang="fr-FR" sz="1000"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suivi d’une demande</a:t>
            </a:r>
          </a:p>
          <a:p>
            <a:pPr eaLnBrk="0" hangingPunct="0">
              <a:spcBef>
                <a:spcPct val="20000"/>
              </a:spcBef>
              <a:buClr>
                <a:srgbClr val="C00000"/>
              </a:buClr>
              <a:buFont typeface="Wingdings" pitchFamily="2" charset="2"/>
              <a:buChar char="§"/>
            </a:pPr>
            <a:r>
              <a:rPr lang="fr-FR" sz="1000"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 précision ou complément d’information à apporter sur une commande, un devis, un panier (référence oubliée, urgence, consigne spécifique…)</a:t>
            </a:r>
          </a:p>
          <a:p>
            <a:pPr eaLnBrk="0" hangingPunct="0">
              <a:spcBef>
                <a:spcPct val="20000"/>
              </a:spcBef>
              <a:buClr>
                <a:srgbClr val="C00000"/>
              </a:buClr>
              <a:buFont typeface="Wingdings" pitchFamily="2" charset="2"/>
              <a:buChar char="§"/>
            </a:pPr>
            <a:r>
              <a:rPr lang="fr-FR" sz="1000"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latin typeface="Open Sans" panose="020B0606030504020204" pitchFamily="34" charset="0"/>
                <a:ea typeface="Open Sans" panose="020B0606030504020204" pitchFamily="34" charset="0"/>
                <a:cs typeface="Open Sans" panose="020B0606030504020204" pitchFamily="34" charset="0"/>
              </a:rPr>
              <a:t>demande de </a:t>
            </a:r>
            <a:r>
              <a:rPr lang="fr-FR" sz="1000" dirty="0" smtClean="0">
                <a:latin typeface="Open Sans" panose="020B0606030504020204" pitchFamily="34" charset="0"/>
                <a:ea typeface="Open Sans" panose="020B0606030504020204" pitchFamily="34" charset="0"/>
                <a:cs typeface="Open Sans" panose="020B0606030504020204" pitchFamily="34" charset="0"/>
              </a:rPr>
              <a:t>suivi </a:t>
            </a:r>
            <a:r>
              <a:rPr lang="fr-FR" sz="1000" dirty="0">
                <a:latin typeface="Open Sans" panose="020B0606030504020204" pitchFamily="34" charset="0"/>
                <a:ea typeface="Open Sans" panose="020B0606030504020204" pitchFamily="34" charset="0"/>
                <a:cs typeface="Open Sans" panose="020B0606030504020204" pitchFamily="34" charset="0"/>
              </a:rPr>
              <a:t>par un des services SFL</a:t>
            </a:r>
          </a:p>
          <a:p>
            <a:pPr eaLnBrk="0" hangingPunct="0">
              <a:spcBef>
                <a:spcPct val="20000"/>
              </a:spcBef>
            </a:pPr>
            <a:endParaRPr lang="fr-FR" sz="300" dirty="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pPr>
            <a:r>
              <a:rPr lang="fr-FR" sz="1000" dirty="0">
                <a:latin typeface="Open Sans" panose="020B0606030504020204" pitchFamily="34" charset="0"/>
                <a:ea typeface="Open Sans" panose="020B0606030504020204" pitchFamily="34" charset="0"/>
                <a:cs typeface="Open Sans" panose="020B0606030504020204" pitchFamily="34" charset="0"/>
              </a:rPr>
              <a:t>Plus généralement, les sujets concernant ces contacts en ligne sont libres.</a:t>
            </a:r>
          </a:p>
          <a:p>
            <a:pPr algn="just">
              <a:spcAft>
                <a:spcPts val="200"/>
              </a:spcAft>
            </a:pP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21897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31</a:t>
            </a:fld>
            <a:endParaRPr lang="fr-FR" sz="1050" dirty="0">
              <a:solidFill>
                <a:schemeClr val="tx1"/>
              </a:solidFill>
            </a:endParaRPr>
          </a:p>
        </p:txBody>
      </p:sp>
      <p:sp>
        <p:nvSpPr>
          <p:cNvPr id="6" name="Text Box 8"/>
          <p:cNvSpPr txBox="1">
            <a:spLocks noChangeArrowheads="1"/>
          </p:cNvSpPr>
          <p:nvPr/>
        </p:nvSpPr>
        <p:spPr bwMode="auto">
          <a:xfrm>
            <a:off x="1428729" y="1571612"/>
            <a:ext cx="3357586" cy="4093428"/>
          </a:xfrm>
          <a:prstGeom prst="rect">
            <a:avLst/>
          </a:prstGeom>
          <a:noFill/>
          <a:ln w="9525">
            <a:noFill/>
            <a:miter lim="800000"/>
            <a:headEnd/>
            <a:tailEnd/>
          </a:ln>
        </p:spPr>
        <p:txBody>
          <a:bodyPr wrap="square">
            <a:spAutoFit/>
          </a:bodyPr>
          <a:lstStyle/>
          <a:p>
            <a:pPr marL="171450" marR="0" indent="-171450">
              <a:lnSpc>
                <a:spcPts val="1464"/>
              </a:lnSpc>
              <a:spcBef>
                <a:spcPts val="0"/>
              </a:spcBef>
              <a:spcAft>
                <a:spcPts val="0"/>
              </a:spcAft>
              <a:buClr>
                <a:srgbClr val="C00000"/>
              </a:buClr>
              <a:buFont typeface="Wingdings" panose="05000000000000000000" pitchFamily="2" charset="2"/>
              <a:buChar char="§"/>
            </a:pPr>
            <a:r>
              <a:rPr lang="fr-FR" sz="1000" b="1" u="sng"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SERVICE</a:t>
            </a:r>
            <a:r>
              <a:rPr lang="fr-FR" sz="1000" b="1" u="sng" spc="-56"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fr-FR" sz="1000" b="1" u="sng"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CLIENT :</a:t>
            </a:r>
            <a:r>
              <a:rPr lang="fr-FR" sz="1000" b="1" u="sng" spc="-17"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 </a:t>
            </a:r>
            <a:r>
              <a:rPr lang="fr-FR" sz="10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01 69 </a:t>
            </a:r>
            <a:r>
              <a:rPr lang="fr-FR" sz="1000" b="1" u="sng" spc="-20" dirty="0">
                <a:solidFill>
                  <a:srgbClr val="C00000"/>
                </a:solidFill>
                <a:latin typeface="Open Sans" panose="020B0606030504020204" pitchFamily="34" charset="0"/>
                <a:ea typeface="Open Sans" panose="020B0606030504020204" pitchFamily="34" charset="0"/>
                <a:cs typeface="Open Sans" panose="020B0606030504020204" pitchFamily="34" charset="0"/>
              </a:rPr>
              <a:t>75</a:t>
            </a:r>
            <a:r>
              <a:rPr lang="fr-FR" sz="10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 68 68</a:t>
            </a:r>
          </a:p>
          <a:p>
            <a:pPr marL="9525" marR="0">
              <a:lnSpc>
                <a:spcPts val="1464"/>
              </a:lnSpc>
              <a:spcBef>
                <a:spcPts val="0"/>
              </a:spcBef>
              <a:spcAft>
                <a:spcPts val="0"/>
              </a:spcAft>
            </a:pPr>
            <a:r>
              <a:rPr lang="fr-FR" sz="10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rPr>
              <a:t>Mme</a:t>
            </a:r>
            <a:r>
              <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fr-FR" sz="1000" spc="-12" dirty="0" smtClean="0">
                <a:solidFill>
                  <a:srgbClr val="000000"/>
                </a:solidFill>
                <a:latin typeface="Open Sans" panose="020B0606030504020204" pitchFamily="34" charset="0"/>
                <a:ea typeface="Open Sans" panose="020B0606030504020204" pitchFamily="34" charset="0"/>
                <a:cs typeface="Open Sans" panose="020B0606030504020204" pitchFamily="34" charset="0"/>
              </a:rPr>
              <a:t>Carine GUERNALEC</a:t>
            </a:r>
            <a:endPar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9525" marR="0">
              <a:lnSpc>
                <a:spcPts val="1464"/>
              </a:lnSpc>
              <a:spcBef>
                <a:spcPts val="216"/>
              </a:spcBef>
              <a:spcAft>
                <a:spcPts val="0"/>
              </a:spcAft>
            </a:pPr>
            <a:r>
              <a:rPr lang="fr-FR" sz="1000" spc="-33" dirty="0" smtClean="0">
                <a:solidFill>
                  <a:srgbClr val="000000"/>
                </a:solidFill>
                <a:latin typeface="Open Sans" panose="020B0606030504020204" pitchFamily="34" charset="0"/>
                <a:ea typeface="Open Sans" panose="020B0606030504020204" pitchFamily="34" charset="0"/>
                <a:cs typeface="Open Sans" panose="020B0606030504020204" pitchFamily="34" charset="0"/>
              </a:rPr>
              <a:t>Tél</a:t>
            </a:r>
            <a:r>
              <a:rPr lang="fr-FR" sz="1000" spc="2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fr-FR" sz="1000" spc="-17"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01 69 </a:t>
            </a:r>
            <a:r>
              <a:rPr lang="fr-FR" sz="1000" spc="-20" dirty="0">
                <a:solidFill>
                  <a:srgbClr val="000000"/>
                </a:solidFill>
                <a:latin typeface="Open Sans" panose="020B0606030504020204" pitchFamily="34" charset="0"/>
                <a:ea typeface="Open Sans" panose="020B0606030504020204" pitchFamily="34" charset="0"/>
                <a:cs typeface="Open Sans" panose="020B0606030504020204" pitchFamily="34" charset="0"/>
              </a:rPr>
              <a:t>75</a:t>
            </a:r>
            <a:r>
              <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 68 </a:t>
            </a:r>
            <a:r>
              <a:rPr lang="fr-FR" sz="10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rPr>
              <a:t>47</a:t>
            </a:r>
          </a:p>
          <a:p>
            <a:pPr marL="9525" marR="0">
              <a:lnSpc>
                <a:spcPts val="1464"/>
              </a:lnSpc>
              <a:spcBef>
                <a:spcPts val="0"/>
              </a:spcBef>
              <a:spcAft>
                <a:spcPts val="0"/>
              </a:spcAft>
            </a:pPr>
            <a:r>
              <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Mme. </a:t>
            </a:r>
            <a:r>
              <a:rPr lang="fr-FR" sz="1000" spc="-12" dirty="0">
                <a:solidFill>
                  <a:srgbClr val="000000"/>
                </a:solidFill>
                <a:latin typeface="Open Sans" panose="020B0606030504020204" pitchFamily="34" charset="0"/>
                <a:ea typeface="Open Sans" panose="020B0606030504020204" pitchFamily="34" charset="0"/>
                <a:cs typeface="Open Sans" panose="020B0606030504020204" pitchFamily="34" charset="0"/>
              </a:rPr>
              <a:t>Peggy</a:t>
            </a:r>
            <a:r>
              <a:rPr lang="fr-FR" sz="1000" spc="12"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BEAUGENDRE</a:t>
            </a:r>
          </a:p>
          <a:p>
            <a:pPr marL="9525" marR="0">
              <a:lnSpc>
                <a:spcPts val="1464"/>
              </a:lnSpc>
              <a:spcBef>
                <a:spcPts val="216"/>
              </a:spcBef>
              <a:spcAft>
                <a:spcPts val="0"/>
              </a:spcAft>
            </a:pPr>
            <a:r>
              <a:rPr lang="fr-FR" sz="1000" spc="-33" dirty="0">
                <a:solidFill>
                  <a:srgbClr val="000000"/>
                </a:solidFill>
                <a:latin typeface="Open Sans" panose="020B0606030504020204" pitchFamily="34" charset="0"/>
                <a:ea typeface="Open Sans" panose="020B0606030504020204" pitchFamily="34" charset="0"/>
                <a:cs typeface="Open Sans" panose="020B0606030504020204" pitchFamily="34" charset="0"/>
              </a:rPr>
              <a:t>Tél</a:t>
            </a:r>
            <a:r>
              <a:rPr lang="fr-FR" sz="1000" spc="2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fr-FR" sz="1000" spc="-17"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01 69 </a:t>
            </a:r>
            <a:r>
              <a:rPr lang="fr-FR" sz="1000" spc="-20" dirty="0">
                <a:solidFill>
                  <a:srgbClr val="000000"/>
                </a:solidFill>
                <a:latin typeface="Open Sans" panose="020B0606030504020204" pitchFamily="34" charset="0"/>
                <a:ea typeface="Open Sans" panose="020B0606030504020204" pitchFamily="34" charset="0"/>
                <a:cs typeface="Open Sans" panose="020B0606030504020204" pitchFamily="34" charset="0"/>
              </a:rPr>
              <a:t>75</a:t>
            </a:r>
            <a:r>
              <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fr-FR" sz="1000">
                <a:solidFill>
                  <a:srgbClr val="000000"/>
                </a:solidFill>
                <a:latin typeface="Open Sans" panose="020B0606030504020204" pitchFamily="34" charset="0"/>
                <a:ea typeface="Open Sans" panose="020B0606030504020204" pitchFamily="34" charset="0"/>
                <a:cs typeface="Open Sans" panose="020B0606030504020204" pitchFamily="34" charset="0"/>
              </a:rPr>
              <a:t>68 </a:t>
            </a:r>
            <a:r>
              <a:rPr lang="fr-FR" sz="1000" smtClean="0">
                <a:solidFill>
                  <a:srgbClr val="000000"/>
                </a:solidFill>
                <a:latin typeface="Open Sans" panose="020B0606030504020204" pitchFamily="34" charset="0"/>
                <a:ea typeface="Open Sans" panose="020B0606030504020204" pitchFamily="34" charset="0"/>
                <a:cs typeface="Open Sans" panose="020B0606030504020204" pitchFamily="34" charset="0"/>
              </a:rPr>
              <a:t>45</a:t>
            </a:r>
            <a:endPar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9525" marR="0">
              <a:lnSpc>
                <a:spcPts val="1464"/>
              </a:lnSpc>
              <a:spcBef>
                <a:spcPts val="0"/>
              </a:spcBef>
              <a:spcAft>
                <a:spcPts val="0"/>
              </a:spcAft>
            </a:pPr>
            <a:r>
              <a:rPr lang="fr-FR" sz="1000" dirty="0" smtClean="0">
                <a:latin typeface="Open Sans" panose="020B0606030504020204" pitchFamily="34" charset="0"/>
                <a:ea typeface="Open Sans" panose="020B0606030504020204" pitchFamily="34" charset="0"/>
                <a:cs typeface="Open Sans" panose="020B0606030504020204" pitchFamily="34" charset="0"/>
              </a:rPr>
              <a:t>crelation@sfl.com </a:t>
            </a:r>
          </a:p>
          <a:p>
            <a:pPr eaLnBrk="0" hangingPunct="0">
              <a:spcBef>
                <a:spcPct val="20000"/>
              </a:spcBef>
              <a:tabLst>
                <a:tab pos="85725" algn="l"/>
              </a:tabLst>
            </a:pP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Pour toute demande concernant vos commandes.</a:t>
            </a:r>
          </a:p>
          <a:p>
            <a:pPr eaLnBrk="0" hangingPunct="0">
              <a:spcBef>
                <a:spcPct val="20000"/>
              </a:spcBef>
            </a:pP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buClr>
                <a:srgbClr val="C00000"/>
              </a:buClr>
              <a:buFont typeface="Wingdings" pitchFamily="2" charset="2"/>
              <a:buChar char="§"/>
            </a:pPr>
            <a:r>
              <a:rPr lang="fr-FR" sz="1000"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fr-FR" sz="1000" b="1" u="sng"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LIBRAIRIE SFL - PARIS</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M. </a:t>
            </a:r>
            <a:r>
              <a:rPr lang="fr-FR" sz="1000" dirty="0" err="1" smtClean="0">
                <a:latin typeface="Open Sans" panose="020B0606030504020204" pitchFamily="34" charset="0"/>
                <a:ea typeface="Open Sans" panose="020B0606030504020204" pitchFamily="34" charset="0"/>
                <a:cs typeface="Open Sans" panose="020B0606030504020204" pitchFamily="34" charset="0"/>
              </a:rPr>
              <a:t>Frédérick</a:t>
            </a:r>
            <a:r>
              <a:rPr lang="fr-FR" sz="1000" dirty="0" smtClean="0">
                <a:latin typeface="Open Sans" panose="020B0606030504020204" pitchFamily="34" charset="0"/>
                <a:ea typeface="Open Sans" panose="020B0606030504020204" pitchFamily="34" charset="0"/>
                <a:cs typeface="Open Sans" panose="020B0606030504020204" pitchFamily="34" charset="0"/>
              </a:rPr>
              <a:t> MICELI</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Tel : 01 44 41 30 72</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fmiceli@sfl.com </a:t>
            </a:r>
          </a:p>
          <a:p>
            <a:pPr eaLnBrk="0" hangingPunct="0">
              <a:spcBef>
                <a:spcPct val="20000"/>
              </a:spcBef>
            </a:pP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buClr>
                <a:srgbClr val="C00000"/>
              </a:buClr>
              <a:buFont typeface="Wingdings" pitchFamily="2" charset="2"/>
              <a:buChar char="§"/>
            </a:pPr>
            <a:r>
              <a:rPr lang="fr-FR" sz="1000"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fr-FR" sz="1000" b="1" u="sng"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SERVICE COMMERCIAL &amp; FORMATION</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Mme. Natacha REMILI</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Tel : 01 69 75 68 55</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Portable : 06 26 52 19 32</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nremili@sfl.com </a:t>
            </a:r>
          </a:p>
          <a:p>
            <a:pPr eaLnBrk="0" hangingPunct="0">
              <a:spcBef>
                <a:spcPct val="20000"/>
              </a:spcBef>
              <a:tabLst>
                <a:tab pos="85725" algn="l"/>
              </a:tabLst>
            </a:pP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pP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 Box 8"/>
          <p:cNvSpPr txBox="1">
            <a:spLocks noChangeArrowheads="1"/>
          </p:cNvSpPr>
          <p:nvPr/>
        </p:nvSpPr>
        <p:spPr bwMode="auto">
          <a:xfrm>
            <a:off x="5143504" y="1571612"/>
            <a:ext cx="3357586" cy="3754874"/>
          </a:xfrm>
          <a:prstGeom prst="rect">
            <a:avLst/>
          </a:prstGeom>
          <a:noFill/>
          <a:ln w="9525">
            <a:noFill/>
            <a:miter lim="800000"/>
            <a:headEnd/>
            <a:tailEnd/>
          </a:ln>
        </p:spPr>
        <p:txBody>
          <a:bodyPr wrap="square">
            <a:spAutoFit/>
          </a:bodyPr>
          <a:lstStyle/>
          <a:p>
            <a:pPr eaLnBrk="0" hangingPunct="0">
              <a:spcBef>
                <a:spcPct val="20000"/>
              </a:spcBef>
              <a:buClr>
                <a:srgbClr val="C00000"/>
              </a:buClr>
              <a:buFont typeface="Wingdings" pitchFamily="2" charset="2"/>
              <a:buChar char="§"/>
            </a:pPr>
            <a:r>
              <a:rPr lang="fr-FR" sz="1000"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fr-FR" sz="1000" b="1" u="sng"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SERVICE OFFICES</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Mme. Florence CAROTINE</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Tel : 01 44 41 49 42</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office@sfl.com </a:t>
            </a:r>
          </a:p>
          <a:p>
            <a:pPr eaLnBrk="0" hangingPunct="0">
              <a:spcBef>
                <a:spcPct val="20000"/>
              </a:spcBef>
              <a:tabLst>
                <a:tab pos="85725" algn="l"/>
              </a:tabLst>
            </a:pP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pP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buClr>
                <a:srgbClr val="C00000"/>
              </a:buClr>
              <a:buFont typeface="Wingdings" pitchFamily="2" charset="2"/>
              <a:buChar char="§"/>
            </a:pPr>
            <a:r>
              <a:rPr lang="fr-FR" sz="1000"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fr-FR" sz="1000" b="1" u="sng"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SERVICE ANIMATIONS</a:t>
            </a:r>
          </a:p>
          <a:p>
            <a:pPr eaLnBrk="0" hangingPunct="0">
              <a:spcBef>
                <a:spcPct val="20000"/>
              </a:spcBef>
              <a:buClr>
                <a:srgbClr val="C00000"/>
              </a:buClr>
            </a:pPr>
            <a:r>
              <a:rPr lang="fr-FR" sz="1000" dirty="0" smtClean="0">
                <a:latin typeface="Open Sans" panose="020B0606030504020204" pitchFamily="34" charset="0"/>
                <a:ea typeface="Open Sans" panose="020B0606030504020204" pitchFamily="34" charset="0"/>
                <a:cs typeface="Open Sans" panose="020B0606030504020204" pitchFamily="34" charset="0"/>
              </a:rPr>
              <a:t>Mme. Séverine NICOLLE</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Tel : 01 44 41 30 77</a:t>
            </a:r>
          </a:p>
          <a:p>
            <a:pPr eaLnBrk="0" hangingPunct="0">
              <a:spcBef>
                <a:spcPct val="20000"/>
              </a:spcBef>
              <a:tabLst>
                <a:tab pos="85725" algn="l"/>
              </a:tabLst>
            </a:pPr>
            <a:r>
              <a:rPr lang="fr-FR" sz="1000" dirty="0" smtClean="0">
                <a:latin typeface="Open Sans" panose="020B0606030504020204" pitchFamily="34" charset="0"/>
                <a:ea typeface="Open Sans" panose="020B0606030504020204" pitchFamily="34" charset="0"/>
                <a:cs typeface="Open Sans" panose="020B0606030504020204" pitchFamily="34" charset="0"/>
              </a:rPr>
              <a:t>animations@sfl.com </a:t>
            </a:r>
          </a:p>
          <a:p>
            <a:pPr eaLnBrk="0" hangingPunct="0">
              <a:spcBef>
                <a:spcPct val="20000"/>
              </a:spcBef>
              <a:tabLst>
                <a:tab pos="85725" algn="l"/>
              </a:tabLst>
            </a:pPr>
            <a:endParaRPr lang="fr-FR" sz="1000" dirty="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tabLst>
                <a:tab pos="85725" algn="l"/>
              </a:tabLst>
            </a:pP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buClr>
                <a:srgbClr val="C00000"/>
              </a:buClr>
              <a:buFont typeface="Wingdings" pitchFamily="2" charset="2"/>
              <a:buChar char="§"/>
            </a:pPr>
            <a:r>
              <a:rPr lang="fr-FR" sz="1000"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fr-FR" sz="1000" b="1" u="sng" dirty="0" smtClean="0">
                <a:solidFill>
                  <a:srgbClr val="C00000"/>
                </a:solidFill>
                <a:latin typeface="Open Sans" panose="020B0606030504020204" pitchFamily="34" charset="0"/>
                <a:ea typeface="Open Sans" panose="020B0606030504020204" pitchFamily="34" charset="0"/>
                <a:cs typeface="Open Sans" panose="020B0606030504020204" pitchFamily="34" charset="0"/>
              </a:rPr>
              <a:t>SERVICE DES MARCHÉS PUBLICS</a:t>
            </a:r>
          </a:p>
          <a:p>
            <a:pPr eaLnBrk="0" hangingPunct="0">
              <a:spcBef>
                <a:spcPct val="20000"/>
              </a:spcBef>
            </a:pPr>
            <a:r>
              <a:rPr lang="fr-FR" sz="1000" dirty="0" smtClean="0">
                <a:solidFill>
                  <a:srgbClr val="000000"/>
                </a:solidFill>
                <a:latin typeface="Open Sans" panose="020B0606030504020204" pitchFamily="34" charset="0"/>
                <a:ea typeface="Open Sans" panose="020B0606030504020204" pitchFamily="34" charset="0"/>
                <a:cs typeface="Open Sans" panose="020B0606030504020204" pitchFamily="34" charset="0"/>
              </a:rPr>
              <a:t>M</a:t>
            </a:r>
            <a:r>
              <a:rPr lang="fr-FR"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 Thomas CLOUÉ</a:t>
            </a:r>
          </a:p>
          <a:p>
            <a:pPr eaLnBrk="0" hangingPunct="0">
              <a:spcBef>
                <a:spcPct val="20000"/>
              </a:spcBef>
              <a:tabLst>
                <a:tab pos="85725" algn="l"/>
              </a:tabLst>
            </a:pPr>
            <a:r>
              <a:rPr lang="fr-FR" sz="1000" dirty="0">
                <a:latin typeface="Open Sans" panose="020B0606030504020204" pitchFamily="34" charset="0"/>
                <a:ea typeface="Open Sans" panose="020B0606030504020204" pitchFamily="34" charset="0"/>
                <a:cs typeface="Open Sans" panose="020B0606030504020204" pitchFamily="34" charset="0"/>
              </a:rPr>
              <a:t>Tel : 01 44 41 30 61 (Bureau de Paris)</a:t>
            </a:r>
          </a:p>
          <a:p>
            <a:pPr eaLnBrk="0" hangingPunct="0">
              <a:spcBef>
                <a:spcPct val="20000"/>
              </a:spcBef>
              <a:tabLst>
                <a:tab pos="85725" algn="l"/>
              </a:tabLst>
            </a:pPr>
            <a:r>
              <a:rPr lang="fr-FR" sz="1000" dirty="0">
                <a:latin typeface="Open Sans" panose="020B0606030504020204" pitchFamily="34" charset="0"/>
                <a:ea typeface="Open Sans" panose="020B0606030504020204" pitchFamily="34" charset="0"/>
                <a:cs typeface="Open Sans" panose="020B0606030504020204" pitchFamily="34" charset="0"/>
              </a:rPr>
              <a:t>Mme. Nathalie DAMBLEMONT</a:t>
            </a:r>
          </a:p>
          <a:p>
            <a:pPr eaLnBrk="0" hangingPunct="0">
              <a:spcBef>
                <a:spcPct val="20000"/>
              </a:spcBef>
              <a:tabLst>
                <a:tab pos="85725" algn="l"/>
              </a:tabLst>
            </a:pPr>
            <a:r>
              <a:rPr lang="fr-FR" sz="1000" dirty="0">
                <a:latin typeface="Open Sans" panose="020B0606030504020204" pitchFamily="34" charset="0"/>
                <a:ea typeface="Open Sans" panose="020B0606030504020204" pitchFamily="34" charset="0"/>
                <a:cs typeface="Open Sans" panose="020B0606030504020204" pitchFamily="34" charset="0"/>
              </a:rPr>
              <a:t>Tel : 01 69 75 68 66 (Bureau de Wissous)</a:t>
            </a:r>
          </a:p>
          <a:p>
            <a:pPr eaLnBrk="0" hangingPunct="0">
              <a:spcBef>
                <a:spcPct val="20000"/>
              </a:spcBef>
              <a:tabLst>
                <a:tab pos="85725" algn="l"/>
              </a:tabLst>
            </a:pPr>
            <a:r>
              <a:rPr lang="fr-FR" sz="1000" dirty="0">
                <a:latin typeface="Open Sans" panose="020B0606030504020204" pitchFamily="34" charset="0"/>
                <a:ea typeface="Open Sans" panose="020B0606030504020204" pitchFamily="34" charset="0"/>
                <a:cs typeface="Open Sans" panose="020B0606030504020204" pitchFamily="34" charset="0"/>
              </a:rPr>
              <a:t>marchespublics@sfl.com </a:t>
            </a:r>
          </a:p>
          <a:p>
            <a:pPr eaLnBrk="0" hangingPunct="0">
              <a:spcBef>
                <a:spcPct val="20000"/>
              </a:spcBef>
              <a:tabLst>
                <a:tab pos="85725" algn="l"/>
              </a:tabLst>
            </a:pPr>
            <a:endParaRPr lang="fr-FR" sz="1000" dirty="0" smtClean="0">
              <a:latin typeface="Open Sans" panose="020B0606030504020204" pitchFamily="34" charset="0"/>
              <a:ea typeface="Open Sans" panose="020B0606030504020204" pitchFamily="34" charset="0"/>
              <a:cs typeface="Open Sans" panose="020B0606030504020204" pitchFamily="34" charset="0"/>
            </a:endParaRPr>
          </a:p>
          <a:p>
            <a:pPr eaLnBrk="0" hangingPunct="0">
              <a:spcBef>
                <a:spcPct val="20000"/>
              </a:spcBef>
            </a:pP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4139952" y="836712"/>
            <a:ext cx="1368152" cy="153662"/>
          </a:xfrm>
          <a:prstGeom prst="rect">
            <a:avLst/>
          </a:prstGeom>
          <a:solidFill>
            <a:srgbClr val="00A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9"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CONTACTS SFL</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48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4</a:t>
            </a:fld>
            <a:endParaRPr lang="fr-FR" sz="1050" dirty="0">
              <a:solidFill>
                <a:schemeClr val="tx1"/>
              </a:solidFill>
            </a:endParaRPr>
          </a:p>
        </p:txBody>
      </p:sp>
      <p:sp>
        <p:nvSpPr>
          <p:cNvPr id="6" name="Rectangle 5"/>
          <p:cNvSpPr/>
          <p:nvPr/>
        </p:nvSpPr>
        <p:spPr>
          <a:xfrm>
            <a:off x="4067944" y="836712"/>
            <a:ext cx="1296144" cy="153662"/>
          </a:xfrm>
          <a:prstGeom prst="rect">
            <a:avLst/>
          </a:prstGeom>
          <a:solidFill>
            <a:srgbClr val="00A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CONNEXION</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00" y="1268760"/>
            <a:ext cx="6324948" cy="3815618"/>
          </a:xfrm>
          <a:prstGeom prst="rect">
            <a:avLst/>
          </a:prstGeom>
        </p:spPr>
      </p:pic>
      <p:sp>
        <p:nvSpPr>
          <p:cNvPr id="9" name="Rectangle 8"/>
          <p:cNvSpPr/>
          <p:nvPr/>
        </p:nvSpPr>
        <p:spPr>
          <a:xfrm>
            <a:off x="5832224" y="1422531"/>
            <a:ext cx="770400" cy="144016"/>
          </a:xfrm>
          <a:prstGeom prst="rect">
            <a:avLst/>
          </a:prstGeom>
          <a:noFill/>
          <a:ln>
            <a:solidFill>
              <a:srgbClr val="BF0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p:cNvCxnSpPr>
            <a:stCxn id="9" idx="3"/>
          </p:cNvCxnSpPr>
          <p:nvPr/>
        </p:nvCxnSpPr>
        <p:spPr>
          <a:xfrm>
            <a:off x="6602624" y="1494539"/>
            <a:ext cx="957888" cy="15866"/>
          </a:xfrm>
          <a:prstGeom prst="line">
            <a:avLst/>
          </a:prstGeom>
          <a:ln w="28575">
            <a:solidFill>
              <a:srgbClr val="BF0F1C"/>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5">
            <a:extLst>
              <a:ext uri="{28A0092B-C50C-407E-A947-70E740481C1C}">
                <a14:useLocalDpi xmlns:a14="http://schemas.microsoft.com/office/drawing/2010/main" val="0"/>
              </a:ext>
            </a:extLst>
          </a:blip>
          <a:srcRect l="7514" t="7825" r="8332" b="10797"/>
          <a:stretch/>
        </p:blipFill>
        <p:spPr>
          <a:xfrm>
            <a:off x="6084168" y="3429000"/>
            <a:ext cx="2592288" cy="2407125"/>
          </a:xfrm>
          <a:prstGeom prst="rect">
            <a:avLst/>
          </a:prstGeom>
          <a:ln w="31750">
            <a:solidFill>
              <a:srgbClr val="BF0F1C"/>
            </a:solidFill>
          </a:ln>
        </p:spPr>
      </p:pic>
      <p:cxnSp>
        <p:nvCxnSpPr>
          <p:cNvPr id="12" name="Connecteur droit 11"/>
          <p:cNvCxnSpPr/>
          <p:nvPr/>
        </p:nvCxnSpPr>
        <p:spPr>
          <a:xfrm>
            <a:off x="7560512" y="1494539"/>
            <a:ext cx="0" cy="1911203"/>
          </a:xfrm>
          <a:prstGeom prst="line">
            <a:avLst/>
          </a:prstGeom>
          <a:ln w="28575">
            <a:solidFill>
              <a:srgbClr val="BF0F1C"/>
            </a:solidFill>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479300" y="5229200"/>
            <a:ext cx="5352923" cy="400110"/>
          </a:xfrm>
          <a:prstGeom prst="rect">
            <a:avLst/>
          </a:prstGeom>
          <a:noFill/>
        </p:spPr>
        <p:txBody>
          <a:bodyPr wrap="square" rtlCol="0">
            <a:spAutoFit/>
          </a:bodyPr>
          <a:lstStyle/>
          <a:p>
            <a:r>
              <a:rPr lang="fr-FR" sz="1000" dirty="0" smtClean="0">
                <a:latin typeface="Open Sans" panose="020B0606030504020204" pitchFamily="34" charset="0"/>
                <a:ea typeface="Open Sans" panose="020B0606030504020204" pitchFamily="34" charset="0"/>
                <a:cs typeface="Open Sans" panose="020B0606030504020204" pitchFamily="34" charset="0"/>
              </a:rPr>
              <a:t>Sur le site www.sfl.com, pour vous connecter, cliquez sur « </a:t>
            </a:r>
            <a:r>
              <a:rPr lang="fr-FR" sz="1000" b="1" dirty="0" smtClean="0">
                <a:solidFill>
                  <a:srgbClr val="BF0F1C"/>
                </a:solidFill>
                <a:latin typeface="Open Sans" panose="020B0606030504020204" pitchFamily="34" charset="0"/>
                <a:ea typeface="Open Sans" panose="020B0606030504020204" pitchFamily="34" charset="0"/>
                <a:cs typeface="Open Sans" panose="020B0606030504020204" pitchFamily="34" charset="0"/>
              </a:rPr>
              <a:t>Connexion au catalogue</a:t>
            </a:r>
            <a:r>
              <a:rPr lang="fr-FR" sz="1000" dirty="0" smtClean="0">
                <a:latin typeface="Open Sans" panose="020B0606030504020204" pitchFamily="34" charset="0"/>
                <a:ea typeface="Open Sans" panose="020B0606030504020204" pitchFamily="34" charset="0"/>
                <a:cs typeface="Open Sans" panose="020B0606030504020204" pitchFamily="34" charset="0"/>
              </a:rPr>
              <a:t> » puis entrez votre identifiant et votre mot de passe fournis par nos services.</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175000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5</a:t>
            </a:fld>
            <a:endParaRPr lang="fr-FR" sz="1050" dirty="0">
              <a:solidFill>
                <a:schemeClr val="tx1"/>
              </a:solidFill>
            </a:endParaRPr>
          </a:p>
        </p:txBody>
      </p:sp>
      <p:sp>
        <p:nvSpPr>
          <p:cNvPr id="6" name="Rectangle 5"/>
          <p:cNvSpPr/>
          <p:nvPr/>
        </p:nvSpPr>
        <p:spPr>
          <a:xfrm>
            <a:off x="3059832" y="836712"/>
            <a:ext cx="3456384" cy="153662"/>
          </a:xfrm>
          <a:prstGeom prst="rect">
            <a:avLst/>
          </a:prstGeom>
          <a:solidFill>
            <a:srgbClr val="00A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PAGE D’ACCUEIL CONNECTÉE SFL</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953410"/>
            <a:ext cx="8064896" cy="4427918"/>
          </a:xfrm>
          <a:prstGeom prst="rect">
            <a:avLst/>
          </a:prstGeom>
        </p:spPr>
      </p:pic>
      <p:sp>
        <p:nvSpPr>
          <p:cNvPr id="8" name="Rectangle à coins arrondis 7"/>
          <p:cNvSpPr/>
          <p:nvPr/>
        </p:nvSpPr>
        <p:spPr>
          <a:xfrm>
            <a:off x="539552" y="1134390"/>
            <a:ext cx="8123314" cy="998466"/>
          </a:xfrm>
          <a:prstGeom prst="roundRect">
            <a:avLst>
              <a:gd name="adj" fmla="val 7956"/>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defRPr/>
            </a:pPr>
            <a:r>
              <a:rPr lang="fr-FR" sz="1000" kern="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Après avoir indiqué votre identifiant et mot de passe, vous êtes automatiquement dirigé vers la page d’accueil connectée du site,  réservée aux clients SFL</a:t>
            </a:r>
            <a:r>
              <a:rPr lang="fr-FR" sz="1000" kern="0" dirty="0">
                <a:solidFill>
                  <a:schemeClr val="tx1"/>
                </a:solidFill>
                <a:latin typeface="Open Sans" panose="020B0606030504020204" pitchFamily="34" charset="0"/>
                <a:ea typeface="Open Sans" panose="020B0606030504020204" pitchFamily="34" charset="0"/>
                <a:cs typeface="Open Sans" panose="020B0606030504020204" pitchFamily="34" charset="0"/>
              </a:rPr>
              <a:t> a</a:t>
            </a:r>
            <a:r>
              <a:rPr lang="fr-FR" sz="1000" kern="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fin de consulter nos avant programmes ainsi que toutes nos autres publications.</a:t>
            </a:r>
          </a:p>
          <a:p>
            <a:pPr lvl="0" algn="just">
              <a:defRPr/>
            </a:pPr>
            <a:endParaRPr lang="fr-FR" sz="1000" kern="0" dirty="0" smtClean="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gn="just">
              <a:defRPr/>
            </a:pPr>
            <a:r>
              <a:rPr lang="fr-FR" sz="1000" kern="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Une dernière étape pour accéder à notre offre: cliquer sur le bouton « </a:t>
            </a:r>
            <a:r>
              <a:rPr lang="fr-FR" sz="1000" b="1" kern="0" dirty="0" smtClean="0">
                <a:solidFill>
                  <a:srgbClr val="BF0F1C"/>
                </a:solidFill>
                <a:latin typeface="Open Sans" panose="020B0606030504020204" pitchFamily="34" charset="0"/>
                <a:ea typeface="Open Sans" panose="020B0606030504020204" pitchFamily="34" charset="0"/>
                <a:cs typeface="Open Sans" panose="020B0606030504020204" pitchFamily="34" charset="0"/>
              </a:rPr>
              <a:t>Accéder au catalogue</a:t>
            </a:r>
            <a:r>
              <a:rPr lang="fr-FR" sz="1000" kern="0" dirty="0" smtClean="0">
                <a:solidFill>
                  <a:schemeClr val="tx1"/>
                </a:solidFill>
                <a:latin typeface="Open Sans" panose="020B0606030504020204" pitchFamily="34" charset="0"/>
                <a:ea typeface="Open Sans" panose="020B0606030504020204" pitchFamily="34" charset="0"/>
                <a:cs typeface="Open Sans" panose="020B0606030504020204" pitchFamily="34" charset="0"/>
              </a:rPr>
              <a:t> » </a:t>
            </a:r>
          </a:p>
          <a:p>
            <a:pPr lvl="0" algn="just">
              <a:defRPr/>
            </a:pPr>
            <a:endParaRPr lang="fr-FR" sz="1000" kern="0" dirty="0" smtClean="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gn="just">
              <a:defRPr/>
            </a:pPr>
            <a:endPar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p:cNvSpPr/>
          <p:nvPr/>
        </p:nvSpPr>
        <p:spPr>
          <a:xfrm>
            <a:off x="7236296" y="2168872"/>
            <a:ext cx="936104" cy="180008"/>
          </a:xfrm>
          <a:prstGeom prst="rect">
            <a:avLst/>
          </a:prstGeom>
          <a:noFill/>
          <a:ln>
            <a:solidFill>
              <a:srgbClr val="BF0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p:cNvCxnSpPr/>
          <p:nvPr/>
        </p:nvCxnSpPr>
        <p:spPr>
          <a:xfrm>
            <a:off x="5796136" y="1772816"/>
            <a:ext cx="1440160" cy="486060"/>
          </a:xfrm>
          <a:prstGeom prst="line">
            <a:avLst/>
          </a:prstGeom>
          <a:ln w="22225">
            <a:solidFill>
              <a:srgbClr val="BF0F1C"/>
            </a:solidFill>
          </a:ln>
        </p:spPr>
        <p:style>
          <a:lnRef idx="1">
            <a:schemeClr val="accent1"/>
          </a:lnRef>
          <a:fillRef idx="0">
            <a:schemeClr val="accent1"/>
          </a:fillRef>
          <a:effectRef idx="0">
            <a:schemeClr val="accent1"/>
          </a:effectRef>
          <a:fontRef idx="minor">
            <a:schemeClr val="tx1"/>
          </a:fontRef>
        </p:style>
      </p:cxnSp>
      <p:pic>
        <p:nvPicPr>
          <p:cNvPr id="11" name="Image 10"/>
          <p:cNvPicPr>
            <a:picLocks noChangeAspect="1"/>
          </p:cNvPicPr>
          <p:nvPr/>
        </p:nvPicPr>
        <p:blipFill rotWithShape="1">
          <a:blip r:embed="rId5">
            <a:extLst>
              <a:ext uri="{28A0092B-C50C-407E-A947-70E740481C1C}">
                <a14:useLocalDpi xmlns:a14="http://schemas.microsoft.com/office/drawing/2010/main" val="0"/>
              </a:ext>
            </a:extLst>
          </a:blip>
          <a:srcRect r="25047"/>
          <a:stretch/>
        </p:blipFill>
        <p:spPr>
          <a:xfrm>
            <a:off x="539551" y="2564904"/>
            <a:ext cx="1368153" cy="3418728"/>
          </a:xfrm>
          <a:prstGeom prst="rect">
            <a:avLst/>
          </a:prstGeom>
        </p:spPr>
      </p:pic>
    </p:spTree>
    <p:extLst>
      <p:ext uri="{BB962C8B-B14F-4D97-AF65-F5344CB8AC3E}">
        <p14:creationId xmlns:p14="http://schemas.microsoft.com/office/powerpoint/2010/main" val="947118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6</a:t>
            </a:fld>
            <a:endParaRPr lang="fr-FR" sz="1050" dirty="0">
              <a:solidFill>
                <a:schemeClr val="tx1"/>
              </a:solidFill>
            </a:endParaRPr>
          </a:p>
        </p:txBody>
      </p:sp>
      <p:sp>
        <p:nvSpPr>
          <p:cNvPr id="6" name="Rectangle 5"/>
          <p:cNvSpPr/>
          <p:nvPr/>
        </p:nvSpPr>
        <p:spPr>
          <a:xfrm>
            <a:off x="3059832" y="836712"/>
            <a:ext cx="3456384" cy="153662"/>
          </a:xfrm>
          <a:prstGeom prst="rect">
            <a:avLst/>
          </a:prstGeom>
          <a:solidFill>
            <a:srgbClr val="00A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PAGE D’ACCUEIL CONNECTÉE SFL</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à coins arrondis 7"/>
          <p:cNvSpPr/>
          <p:nvPr/>
        </p:nvSpPr>
        <p:spPr>
          <a:xfrm>
            <a:off x="6228184" y="1124744"/>
            <a:ext cx="2592288" cy="3672408"/>
          </a:xfrm>
          <a:prstGeom prst="roundRect">
            <a:avLst>
              <a:gd name="adj" fmla="val 7956"/>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just">
              <a:defRPr/>
            </a:pPr>
            <a:r>
              <a:rPr lang="fr-FR" sz="1000" kern="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Sur </a:t>
            </a:r>
            <a:r>
              <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la page d’accueil du catalogue, </a:t>
            </a:r>
            <a:r>
              <a:rPr lang="fr-FR" sz="1000" kern="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vous pouvez, entre autres, accéder à :</a:t>
            </a:r>
          </a:p>
          <a:p>
            <a:pPr lvl="0" algn="just">
              <a:defRPr/>
            </a:pPr>
            <a:r>
              <a:rPr lang="fr-FR" sz="1000" kern="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 </a:t>
            </a:r>
          </a:p>
          <a:p>
            <a:pPr marL="171450" lvl="0" indent="-171450" algn="just">
              <a:spcAft>
                <a:spcPts val="600"/>
              </a:spcAft>
              <a:buClr>
                <a:srgbClr val="C00000"/>
              </a:buClr>
              <a:buFont typeface="Wingdings" panose="05000000000000000000" pitchFamily="2" charset="2"/>
              <a:buChar char="§"/>
              <a:defRPr/>
            </a:pPr>
            <a:r>
              <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Nos sélections de top nouveautés et de top à paraitre </a:t>
            </a:r>
            <a:endParaRPr lang="fr-FR" sz="1000" kern="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lvl="0" indent="-171450" algn="just">
              <a:spcAft>
                <a:spcPts val="600"/>
              </a:spcAft>
              <a:buClr>
                <a:srgbClr val="C00000"/>
              </a:buClr>
              <a:buFont typeface="Wingdings" panose="05000000000000000000" pitchFamily="2" charset="2"/>
              <a:buChar char="§"/>
              <a:defRPr/>
            </a:pPr>
            <a:r>
              <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Nos outils  de recherche</a:t>
            </a:r>
          </a:p>
          <a:p>
            <a:pPr marL="171450" lvl="0" indent="-171450" algn="just">
              <a:spcAft>
                <a:spcPts val="600"/>
              </a:spcAft>
              <a:buClr>
                <a:srgbClr val="C00000"/>
              </a:buClr>
              <a:buFont typeface="Wingdings" panose="05000000000000000000" pitchFamily="2" charset="2"/>
              <a:buChar char="§"/>
              <a:defRPr/>
            </a:pPr>
            <a:r>
              <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Vos paniers en cours</a:t>
            </a:r>
          </a:p>
          <a:p>
            <a:pPr marL="171450" lvl="0" indent="-171450" algn="just">
              <a:spcAft>
                <a:spcPts val="600"/>
              </a:spcAft>
              <a:buClr>
                <a:srgbClr val="C00000"/>
              </a:buClr>
              <a:buFont typeface="Wingdings" panose="05000000000000000000" pitchFamily="2" charset="2"/>
              <a:buChar char="§"/>
              <a:defRPr/>
            </a:pPr>
            <a:r>
              <a:rPr lang="fr-FR" sz="1000" kern="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L’historique </a:t>
            </a:r>
            <a:r>
              <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de vos commandes, devis, factures et avoirs</a:t>
            </a:r>
          </a:p>
          <a:p>
            <a:pPr marL="171450" lvl="0" indent="-171450" algn="just">
              <a:spcAft>
                <a:spcPts val="600"/>
              </a:spcAft>
              <a:buClr>
                <a:srgbClr val="C00000"/>
              </a:buClr>
              <a:buFont typeface="Wingdings" panose="05000000000000000000" pitchFamily="2" charset="2"/>
              <a:buChar char="§"/>
              <a:defRPr/>
            </a:pPr>
            <a:r>
              <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L’historique de vos recherches et vos recherches enregistrées</a:t>
            </a:r>
          </a:p>
          <a:p>
            <a:pPr marL="171450" lvl="0" indent="-171450" algn="just">
              <a:spcAft>
                <a:spcPts val="600"/>
              </a:spcAft>
              <a:buClr>
                <a:srgbClr val="C00000"/>
              </a:buClr>
              <a:buFont typeface="Wingdings" panose="05000000000000000000" pitchFamily="2" charset="2"/>
              <a:buChar char="§"/>
              <a:defRPr/>
            </a:pPr>
            <a:r>
              <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Une documentation technique détaillée </a:t>
            </a:r>
            <a:r>
              <a:rPr lang="fr-FR" sz="1000" kern="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consultable en ligne où téléchargeable en </a:t>
            </a:r>
            <a:r>
              <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PDF</a:t>
            </a:r>
          </a:p>
          <a:p>
            <a:pPr marL="171450" lvl="0" indent="-171450" algn="just">
              <a:spcAft>
                <a:spcPts val="600"/>
              </a:spcAft>
              <a:buClr>
                <a:srgbClr val="C00000"/>
              </a:buClr>
              <a:buFont typeface="Wingdings" panose="05000000000000000000" pitchFamily="2" charset="2"/>
              <a:buChar char="§"/>
              <a:defRPr/>
            </a:pPr>
            <a:r>
              <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Le formulaire de contact direct</a:t>
            </a:r>
          </a:p>
          <a:p>
            <a:pPr marL="171450" lvl="0" indent="-171450" algn="just">
              <a:buClr>
                <a:srgbClr val="C00000"/>
              </a:buClr>
              <a:buFont typeface="Wingdings" panose="05000000000000000000" pitchFamily="2" charset="2"/>
              <a:buChar char="§"/>
              <a:defRPr/>
            </a:pPr>
            <a:r>
              <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Votre compte et vos fonctionnalités (</a:t>
            </a:r>
            <a:r>
              <a:rPr lang="fr-FR" sz="1000" i="1"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paramètres, veilles documentaires, alertes disponibilité</a:t>
            </a:r>
            <a:r>
              <a:rPr lang="fr-FR" sz="1000" kern="0" dirty="0" smtClean="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a:t>
            </a:r>
            <a:endParaRPr lang="fr-FR" sz="1000" kern="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656" y="1152128"/>
            <a:ext cx="5433512" cy="5301208"/>
          </a:xfrm>
          <a:prstGeom prst="rect">
            <a:avLst/>
          </a:prstGeom>
        </p:spPr>
      </p:pic>
    </p:spTree>
    <p:extLst>
      <p:ext uri="{BB962C8B-B14F-4D97-AF65-F5344CB8AC3E}">
        <p14:creationId xmlns:p14="http://schemas.microsoft.com/office/powerpoint/2010/main" val="11750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7</a:t>
            </a:fld>
            <a:endParaRPr lang="fr-FR" sz="1050" dirty="0">
              <a:solidFill>
                <a:schemeClr val="tx1"/>
              </a:solidFill>
            </a:endParaRPr>
          </a:p>
        </p:txBody>
      </p:sp>
      <p:sp>
        <p:nvSpPr>
          <p:cNvPr id="6" name="Rectangle 5"/>
          <p:cNvSpPr/>
          <p:nvPr/>
        </p:nvSpPr>
        <p:spPr>
          <a:xfrm>
            <a:off x="3563888" y="836712"/>
            <a:ext cx="2448272" cy="153662"/>
          </a:xfrm>
          <a:prstGeom prst="rect">
            <a:avLst/>
          </a:prstGeom>
          <a:solidFill>
            <a:srgbClr val="FFD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FONCTION RECHERCHE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467544" y="1218818"/>
            <a:ext cx="8398296" cy="1415772"/>
          </a:xfrm>
          <a:prstGeom prst="rect">
            <a:avLst/>
          </a:prstGeom>
        </p:spPr>
        <p:txBody>
          <a:bodyPr wrap="square">
            <a:spAutoFit/>
          </a:bodyPr>
          <a:lstStyle/>
          <a:p>
            <a:pPr lvl="0" eaLnBrk="0" hangingPunct="0"/>
            <a:r>
              <a:rPr lang="fr-FR" altLang="fr-FR" sz="1000" dirty="0" smtClean="0">
                <a:latin typeface="Open Sans" panose="020B0606030504020204" pitchFamily="34" charset="0"/>
                <a:ea typeface="Open Sans" panose="020B0606030504020204" pitchFamily="34" charset="0"/>
                <a:cs typeface="Open Sans" panose="020B0606030504020204" pitchFamily="34" charset="0"/>
              </a:rPr>
              <a:t>Ci-dessous se trouve le moteur de recherche, il vous permet de naviguer dans notre base de données en fonction de ce qui vous intéresse.</a:t>
            </a:r>
          </a:p>
          <a:p>
            <a:pPr lvl="0" eaLnBrk="0" hangingPunct="0"/>
            <a:endParaRPr lang="fr-FR" altLang="fr-FR" sz="500" dirty="0" smtClean="0">
              <a:latin typeface="Open Sans" panose="020B0606030504020204" pitchFamily="34" charset="0"/>
              <a:ea typeface="Open Sans" panose="020B0606030504020204" pitchFamily="34" charset="0"/>
              <a:cs typeface="Open Sans" panose="020B0606030504020204" pitchFamily="34" charset="0"/>
            </a:endParaRPr>
          </a:p>
          <a:p>
            <a:pPr lvl="0" eaLnBrk="0" hangingPunct="0"/>
            <a:r>
              <a:rPr lang="fr-FR" altLang="fr-FR" sz="1000" dirty="0" smtClean="0">
                <a:latin typeface="Open Sans" panose="020B0606030504020204" pitchFamily="34" charset="0"/>
                <a:ea typeface="Open Sans" panose="020B0606030504020204" pitchFamily="34" charset="0"/>
                <a:cs typeface="Open Sans" panose="020B0606030504020204" pitchFamily="34" charset="0"/>
              </a:rPr>
              <a:t>Le module « Recherche » dispose de 4 onglets proposant : </a:t>
            </a:r>
          </a:p>
          <a:p>
            <a:pPr lvl="0" eaLnBrk="0" hangingPunct="0"/>
            <a:endParaRPr lang="fr-FR" altLang="fr-FR" sz="400" dirty="0" smtClean="0">
              <a:latin typeface="Open Sans" panose="020B0606030504020204" pitchFamily="34" charset="0"/>
              <a:ea typeface="Open Sans" panose="020B0606030504020204" pitchFamily="34" charset="0"/>
              <a:cs typeface="Open Sans" panose="020B0606030504020204" pitchFamily="34" charset="0"/>
            </a:endParaRPr>
          </a:p>
          <a:p>
            <a:pPr marL="171450" lvl="0" indent="-171450" eaLnBrk="0" hangingPunct="0">
              <a:buClr>
                <a:srgbClr val="C00000"/>
              </a:buClr>
              <a:buFont typeface="Wingdings" panose="05000000000000000000" pitchFamily="2" charset="2"/>
              <a:buChar char="§"/>
            </a:pPr>
            <a:r>
              <a:rPr lang="fr-FR" altLang="fr-FR" sz="900" b="1" dirty="0" smtClean="0">
                <a:latin typeface="Open Sans" panose="020B0606030504020204" pitchFamily="34" charset="0"/>
                <a:ea typeface="Open Sans" panose="020B0606030504020204" pitchFamily="34" charset="0"/>
                <a:cs typeface="Open Sans" panose="020B0606030504020204" pitchFamily="34" charset="0"/>
              </a:rPr>
              <a:t>LA RECHERCHE SIMPLE</a:t>
            </a:r>
          </a:p>
          <a:p>
            <a:pPr marL="171450" lvl="0" indent="-171450" eaLnBrk="0" hangingPunct="0">
              <a:buClr>
                <a:srgbClr val="C00000"/>
              </a:buClr>
              <a:buFont typeface="Wingdings" panose="05000000000000000000" pitchFamily="2" charset="2"/>
              <a:buChar char="§"/>
            </a:pPr>
            <a:r>
              <a:rPr lang="fr-FR" altLang="fr-FR" sz="900" b="1" dirty="0" smtClean="0">
                <a:latin typeface="Open Sans" panose="020B0606030504020204" pitchFamily="34" charset="0"/>
                <a:ea typeface="Open Sans" panose="020B0606030504020204" pitchFamily="34" charset="0"/>
                <a:cs typeface="Open Sans" panose="020B0606030504020204" pitchFamily="34" charset="0"/>
              </a:rPr>
              <a:t>LA RECHERCHE AVANCÉE</a:t>
            </a:r>
          </a:p>
          <a:p>
            <a:pPr marL="171450" lvl="0" indent="-171450" eaLnBrk="0" hangingPunct="0">
              <a:buClr>
                <a:srgbClr val="C00000"/>
              </a:buClr>
              <a:buFont typeface="Wingdings" panose="05000000000000000000" pitchFamily="2" charset="2"/>
              <a:buChar char="§"/>
            </a:pPr>
            <a:r>
              <a:rPr lang="fr-FR" altLang="fr-FR" sz="900" b="1" dirty="0" smtClean="0">
                <a:latin typeface="Open Sans" panose="020B0606030504020204" pitchFamily="34" charset="0"/>
                <a:ea typeface="Open Sans" panose="020B0606030504020204" pitchFamily="34" charset="0"/>
                <a:cs typeface="Open Sans" panose="020B0606030504020204" pitchFamily="34" charset="0"/>
              </a:rPr>
              <a:t>LA RECHERCHE PAR ÉDITEURS</a:t>
            </a:r>
          </a:p>
          <a:p>
            <a:pPr marL="171450" lvl="0" indent="-171450" eaLnBrk="0" hangingPunct="0">
              <a:buClr>
                <a:srgbClr val="C00000"/>
              </a:buClr>
              <a:buFont typeface="Wingdings" panose="05000000000000000000" pitchFamily="2" charset="2"/>
              <a:buChar char="§"/>
            </a:pPr>
            <a:r>
              <a:rPr lang="fr-FR" altLang="fr-FR" sz="900" b="1" dirty="0" smtClean="0">
                <a:latin typeface="Open Sans" panose="020B0606030504020204" pitchFamily="34" charset="0"/>
                <a:ea typeface="Open Sans" panose="020B0606030504020204" pitchFamily="34" charset="0"/>
                <a:cs typeface="Open Sans" panose="020B0606030504020204" pitchFamily="34" charset="0"/>
              </a:rPr>
              <a:t>LA RECHERCHE PAR DIFFUSEURS</a:t>
            </a:r>
          </a:p>
          <a:p>
            <a:pPr lvl="0" eaLnBrk="0" hangingPunct="0"/>
            <a:endParaRPr lang="fr-FR" altLang="fr-FR" sz="900" b="1" dirty="0" smtClean="0">
              <a:latin typeface="Open Sans" panose="020B0606030504020204" pitchFamily="34" charset="0"/>
              <a:ea typeface="Open Sans" panose="020B0606030504020204" pitchFamily="34" charset="0"/>
              <a:cs typeface="Open Sans" panose="020B0606030504020204" pitchFamily="34" charset="0"/>
            </a:endParaRPr>
          </a:p>
          <a:p>
            <a:pPr lvl="0" eaLnBrk="0" hangingPunct="0"/>
            <a:r>
              <a:rPr lang="fr-FR" altLang="fr-FR" sz="1200" b="1" dirty="0" smtClean="0">
                <a:solidFill>
                  <a:srgbClr val="BF0F1C"/>
                </a:solidFill>
                <a:latin typeface="Open Sans" panose="020B0606030504020204" pitchFamily="34" charset="0"/>
                <a:ea typeface="Open Sans" panose="020B0606030504020204" pitchFamily="34" charset="0"/>
                <a:cs typeface="Open Sans" panose="020B0606030504020204" pitchFamily="34" charset="0"/>
              </a:rPr>
              <a:t>LA RECHERCHE SIMPLE</a:t>
            </a:r>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692131"/>
            <a:ext cx="8064896" cy="3689197"/>
          </a:xfrm>
          <a:prstGeom prst="rect">
            <a:avLst/>
          </a:prstGeom>
        </p:spPr>
      </p:pic>
      <p:sp>
        <p:nvSpPr>
          <p:cNvPr id="10" name="Rectangle 9"/>
          <p:cNvSpPr/>
          <p:nvPr/>
        </p:nvSpPr>
        <p:spPr>
          <a:xfrm>
            <a:off x="539552" y="3393016"/>
            <a:ext cx="800050" cy="180000"/>
          </a:xfrm>
          <a:prstGeom prst="rect">
            <a:avLst/>
          </a:prstGeom>
          <a:noFill/>
          <a:ln w="19050">
            <a:solidFill>
              <a:srgbClr val="BF0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p:cNvSpPr txBox="1"/>
          <p:nvPr/>
        </p:nvSpPr>
        <p:spPr>
          <a:xfrm>
            <a:off x="6300192" y="4077072"/>
            <a:ext cx="2555776" cy="1631216"/>
          </a:xfrm>
          <a:prstGeom prst="rect">
            <a:avLst/>
          </a:prstGeom>
          <a:noFill/>
        </p:spPr>
        <p:txBody>
          <a:bodyPr wrap="square" rtlCol="0">
            <a:spAutoFit/>
          </a:bodyPr>
          <a:lstStyle/>
          <a:p>
            <a:r>
              <a:rPr lang="fr-FR" sz="1000" dirty="0" smtClean="0">
                <a:latin typeface="Open Sans" panose="020B0606030504020204" pitchFamily="34" charset="0"/>
                <a:ea typeface="Open Sans" panose="020B0606030504020204" pitchFamily="34" charset="0"/>
                <a:cs typeface="Open Sans" panose="020B0606030504020204" pitchFamily="34" charset="0"/>
              </a:rPr>
              <a:t>La recherche simple peut </a:t>
            </a:r>
            <a:r>
              <a:rPr lang="fr-FR" sz="1000" dirty="0">
                <a:latin typeface="Open Sans" panose="020B0606030504020204" pitchFamily="34" charset="0"/>
                <a:ea typeface="Open Sans" panose="020B0606030504020204" pitchFamily="34" charset="0"/>
                <a:cs typeface="Open Sans" panose="020B0606030504020204" pitchFamily="34" charset="0"/>
              </a:rPr>
              <a:t>se porter sur </a:t>
            </a:r>
            <a:r>
              <a:rPr lang="fr-FR" sz="1000" dirty="0" smtClean="0">
                <a:latin typeface="Open Sans" panose="020B0606030504020204" pitchFamily="34" charset="0"/>
                <a:ea typeface="Open Sans" panose="020B0606030504020204" pitchFamily="34" charset="0"/>
                <a:cs typeface="Open Sans" panose="020B0606030504020204" pitchFamily="34" charset="0"/>
              </a:rPr>
              <a:t>:</a:t>
            </a:r>
          </a:p>
          <a:p>
            <a:endParaRPr lang="fr-FR" sz="500" dirty="0" smtClean="0">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C00000"/>
              </a:buClr>
              <a:buFont typeface="Arial" panose="020B0604020202020204" pitchFamily="34" charset="0"/>
              <a:buChar char="•"/>
            </a:pPr>
            <a:r>
              <a:rPr lang="fr-FR" sz="1000" i="1" dirty="0" smtClean="0">
                <a:latin typeface="Open Sans" panose="020B0606030504020204" pitchFamily="34" charset="0"/>
                <a:ea typeface="Open Sans" panose="020B0606030504020204" pitchFamily="34" charset="0"/>
                <a:cs typeface="Open Sans" panose="020B0606030504020204" pitchFamily="34" charset="0"/>
              </a:rPr>
              <a:t>le titre</a:t>
            </a:r>
          </a:p>
          <a:p>
            <a:pPr marL="171450" indent="-171450">
              <a:buClr>
                <a:srgbClr val="C00000"/>
              </a:buClr>
              <a:buFont typeface="Arial" panose="020B0604020202020204" pitchFamily="34" charset="0"/>
              <a:buChar char="•"/>
            </a:pPr>
            <a:r>
              <a:rPr lang="fr-FR" sz="1000" i="1" dirty="0" smtClean="0">
                <a:latin typeface="Open Sans" panose="020B0606030504020204" pitchFamily="34" charset="0"/>
                <a:ea typeface="Open Sans" panose="020B0606030504020204" pitchFamily="34" charset="0"/>
                <a:cs typeface="Open Sans" panose="020B0606030504020204" pitchFamily="34" charset="0"/>
              </a:rPr>
              <a:t>l’ISBN</a:t>
            </a:r>
          </a:p>
          <a:p>
            <a:pPr marL="171450" indent="-171450">
              <a:buClr>
                <a:srgbClr val="C00000"/>
              </a:buClr>
              <a:buFont typeface="Arial" panose="020B0604020202020204" pitchFamily="34" charset="0"/>
              <a:buChar char="•"/>
            </a:pPr>
            <a:r>
              <a:rPr lang="fr-FR" sz="1000" i="1" dirty="0" smtClean="0">
                <a:latin typeface="Open Sans" panose="020B0606030504020204" pitchFamily="34" charset="0"/>
                <a:ea typeface="Open Sans" panose="020B0606030504020204" pitchFamily="34" charset="0"/>
                <a:cs typeface="Open Sans" panose="020B0606030504020204" pitchFamily="34" charset="0"/>
              </a:rPr>
              <a:t>l’auteur</a:t>
            </a:r>
          </a:p>
          <a:p>
            <a:pPr marL="171450" indent="-171450">
              <a:buClr>
                <a:srgbClr val="C00000"/>
              </a:buClr>
              <a:buFont typeface="Arial" panose="020B0604020202020204" pitchFamily="34" charset="0"/>
              <a:buChar char="•"/>
            </a:pPr>
            <a:r>
              <a:rPr lang="fr-FR" sz="1000" i="1" dirty="0" smtClean="0">
                <a:latin typeface="Open Sans" panose="020B0606030504020204" pitchFamily="34" charset="0"/>
                <a:ea typeface="Open Sans" panose="020B0606030504020204" pitchFamily="34" charset="0"/>
                <a:cs typeface="Open Sans" panose="020B0606030504020204" pitchFamily="34" charset="0"/>
              </a:rPr>
              <a:t>l’éditeur</a:t>
            </a:r>
            <a:r>
              <a:rPr lang="fr-FR" sz="1000" dirty="0" smtClean="0">
                <a:latin typeface="Open Sans" panose="020B0606030504020204" pitchFamily="34" charset="0"/>
                <a:ea typeface="Open Sans" panose="020B0606030504020204" pitchFamily="34" charset="0"/>
                <a:cs typeface="Open Sans" panose="020B0606030504020204" pitchFamily="34" charset="0"/>
              </a:rPr>
              <a:t> </a:t>
            </a:r>
            <a:endParaRPr lang="fr-FR" sz="1000" dirty="0">
              <a:latin typeface="Open Sans" panose="020B0606030504020204" pitchFamily="34" charset="0"/>
              <a:ea typeface="Open Sans" panose="020B0606030504020204" pitchFamily="34" charset="0"/>
              <a:cs typeface="Open Sans" panose="020B0606030504020204" pitchFamily="34" charset="0"/>
            </a:endParaRPr>
          </a:p>
          <a:p>
            <a:endParaRPr lang="fr-FR" sz="500" dirty="0" smtClean="0">
              <a:latin typeface="Open Sans" panose="020B0606030504020204" pitchFamily="34" charset="0"/>
              <a:ea typeface="Open Sans" panose="020B0606030504020204" pitchFamily="34" charset="0"/>
              <a:cs typeface="Open Sans" panose="020B0606030504020204" pitchFamily="34" charset="0"/>
            </a:endParaRPr>
          </a:p>
          <a:p>
            <a:r>
              <a:rPr lang="fr-FR" sz="1000" dirty="0" smtClean="0">
                <a:latin typeface="Open Sans" panose="020B0606030504020204" pitchFamily="34" charset="0"/>
                <a:ea typeface="Open Sans" panose="020B0606030504020204" pitchFamily="34" charset="0"/>
                <a:cs typeface="Open Sans" panose="020B0606030504020204" pitchFamily="34" charset="0"/>
              </a:rPr>
              <a:t>Il dispose également d’une fonction </a:t>
            </a:r>
            <a:r>
              <a:rPr lang="fr-FR" sz="1000" dirty="0">
                <a:latin typeface="Open Sans" panose="020B0606030504020204" pitchFamily="34" charset="0"/>
                <a:ea typeface="Open Sans" panose="020B0606030504020204" pitchFamily="34" charset="0"/>
                <a:cs typeface="Open Sans" panose="020B0606030504020204" pitchFamily="34" charset="0"/>
              </a:rPr>
              <a:t>d’auto-complétion générant </a:t>
            </a:r>
            <a:r>
              <a:rPr lang="fr-FR" sz="1000" dirty="0" smtClean="0">
                <a:latin typeface="Open Sans" panose="020B0606030504020204" pitchFamily="34" charset="0"/>
                <a:ea typeface="Open Sans" panose="020B0606030504020204" pitchFamily="34" charset="0"/>
                <a:cs typeface="Open Sans" panose="020B0606030504020204" pitchFamily="34" charset="0"/>
              </a:rPr>
              <a:t>des suggestions</a:t>
            </a:r>
            <a:endParaRPr lang="fr-FR" sz="1000" dirty="0">
              <a:latin typeface="Open Sans" panose="020B0606030504020204" pitchFamily="34" charset="0"/>
              <a:ea typeface="Open Sans" panose="020B0606030504020204" pitchFamily="34" charset="0"/>
              <a:cs typeface="Open Sans" panose="020B0606030504020204" pitchFamily="34" charset="0"/>
            </a:endParaRPr>
          </a:p>
          <a:p>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64378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8</a:t>
            </a:fld>
            <a:endParaRPr lang="fr-FR" sz="1050" dirty="0">
              <a:solidFill>
                <a:schemeClr val="tx1"/>
              </a:solidFill>
            </a:endParaRPr>
          </a:p>
        </p:txBody>
      </p:sp>
      <p:sp>
        <p:nvSpPr>
          <p:cNvPr id="10" name="Rectangle 9"/>
          <p:cNvSpPr/>
          <p:nvPr/>
        </p:nvSpPr>
        <p:spPr>
          <a:xfrm>
            <a:off x="3563888" y="836712"/>
            <a:ext cx="2448272" cy="153662"/>
          </a:xfrm>
          <a:prstGeom prst="rect">
            <a:avLst/>
          </a:prstGeom>
          <a:solidFill>
            <a:srgbClr val="FFD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11"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FONCTION RECHERCHE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p:cNvSpPr/>
          <p:nvPr/>
        </p:nvSpPr>
        <p:spPr>
          <a:xfrm>
            <a:off x="467544" y="1218818"/>
            <a:ext cx="8208912" cy="677108"/>
          </a:xfrm>
          <a:prstGeom prst="rect">
            <a:avLst/>
          </a:prstGeom>
        </p:spPr>
        <p:txBody>
          <a:bodyPr wrap="square">
            <a:spAutoFit/>
          </a:bodyPr>
          <a:lstStyle/>
          <a:p>
            <a:pPr lvl="0" eaLnBrk="0" hangingPunct="0"/>
            <a:r>
              <a:rPr lang="fr-FR" altLang="fr-FR" sz="1200" b="1" dirty="0" smtClean="0">
                <a:solidFill>
                  <a:srgbClr val="BF0F1C"/>
                </a:solidFill>
                <a:latin typeface="Open Sans" panose="020B0606030504020204" pitchFamily="34" charset="0"/>
                <a:ea typeface="Open Sans" panose="020B0606030504020204" pitchFamily="34" charset="0"/>
                <a:cs typeface="Open Sans" panose="020B0606030504020204" pitchFamily="34" charset="0"/>
              </a:rPr>
              <a:t>LA RECHERCHE AVANCÉE</a:t>
            </a:r>
          </a:p>
          <a:p>
            <a:pPr lvl="0" eaLnBrk="0" hangingPunct="0"/>
            <a:endParaRPr lang="fr-FR" altLang="fr-FR" sz="500" b="1" dirty="0" smtClean="0">
              <a:solidFill>
                <a:srgbClr val="BF0F1C"/>
              </a:solidFill>
              <a:latin typeface="Open Sans" panose="020B0606030504020204" pitchFamily="34" charset="0"/>
              <a:ea typeface="Open Sans" panose="020B0606030504020204" pitchFamily="34" charset="0"/>
              <a:cs typeface="Open Sans" panose="020B0606030504020204" pitchFamily="34" charset="0"/>
            </a:endParaRPr>
          </a:p>
          <a:p>
            <a:pPr lvl="0" eaLnBrk="0" hangingPunct="0"/>
            <a:r>
              <a:rPr lang="fr-FR" altLang="fr-FR" sz="1000" dirty="0">
                <a:latin typeface="Open Sans" panose="020B0606030504020204" pitchFamily="34" charset="0"/>
                <a:ea typeface="Open Sans" panose="020B0606030504020204" pitchFamily="34" charset="0"/>
                <a:cs typeface="Open Sans" panose="020B0606030504020204" pitchFamily="34" charset="0"/>
              </a:rPr>
              <a:t>A la différence de la recherche simple qui analyse les termes saisis simultanément dans tous les champs, la recherche avancée porte précisément sur les champs que vous avez identifiés comme pertinents.</a:t>
            </a:r>
            <a:endParaRPr lang="fr-FR" altLang="fr-FR" sz="1000" dirty="0" smtClean="0">
              <a:latin typeface="Open Sans" panose="020B0606030504020204" pitchFamily="34" charset="0"/>
              <a:ea typeface="Open Sans" panose="020B0606030504020204" pitchFamily="34" charset="0"/>
              <a:cs typeface="Open Sans" panose="020B0606030504020204" pitchFamily="34" charset="0"/>
            </a:endParaRPr>
          </a:p>
        </p:txBody>
      </p:sp>
      <p:pic>
        <p:nvPicPr>
          <p:cNvPr id="13" name="Image 12"/>
          <p:cNvPicPr>
            <a:picLocks noChangeAspect="1"/>
          </p:cNvPicPr>
          <p:nvPr/>
        </p:nvPicPr>
        <p:blipFill rotWithShape="1">
          <a:blip r:embed="rId4">
            <a:extLst>
              <a:ext uri="{28A0092B-C50C-407E-A947-70E740481C1C}">
                <a14:useLocalDpi xmlns:a14="http://schemas.microsoft.com/office/drawing/2010/main" val="0"/>
              </a:ext>
            </a:extLst>
          </a:blip>
          <a:srcRect t="20984"/>
          <a:stretch/>
        </p:blipFill>
        <p:spPr>
          <a:xfrm>
            <a:off x="539552" y="1861065"/>
            <a:ext cx="8064896" cy="2576047"/>
          </a:xfrm>
          <a:prstGeom prst="rect">
            <a:avLst/>
          </a:prstGeom>
        </p:spPr>
      </p:pic>
      <p:sp>
        <p:nvSpPr>
          <p:cNvPr id="14" name="Rectangle 13"/>
          <p:cNvSpPr/>
          <p:nvPr/>
        </p:nvSpPr>
        <p:spPr>
          <a:xfrm>
            <a:off x="1347490" y="1861065"/>
            <a:ext cx="1188000" cy="216000"/>
          </a:xfrm>
          <a:prstGeom prst="rect">
            <a:avLst/>
          </a:prstGeom>
          <a:noFill/>
          <a:ln w="19050">
            <a:solidFill>
              <a:srgbClr val="BF0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467544" y="4509120"/>
            <a:ext cx="8496944" cy="677108"/>
          </a:xfrm>
          <a:prstGeom prst="rect">
            <a:avLst/>
          </a:prstGeom>
          <a:noFill/>
        </p:spPr>
        <p:txBody>
          <a:bodyPr wrap="square" rtlCol="0">
            <a:spAutoFit/>
          </a:bodyPr>
          <a:lstStyle/>
          <a:p>
            <a:pPr lvl="0" eaLnBrk="0" hangingPunct="0"/>
            <a:r>
              <a:rPr lang="fr-FR" altLang="fr-FR" sz="1200" b="1" dirty="0">
                <a:solidFill>
                  <a:srgbClr val="BF0F1C"/>
                </a:solidFill>
                <a:latin typeface="Open Sans" panose="020B0606030504020204" pitchFamily="34" charset="0"/>
                <a:ea typeface="Open Sans" panose="020B0606030504020204" pitchFamily="34" charset="0"/>
                <a:cs typeface="Open Sans" panose="020B0606030504020204" pitchFamily="34" charset="0"/>
              </a:rPr>
              <a:t>LA RECHERCHE </a:t>
            </a:r>
            <a:r>
              <a:rPr lang="fr-FR" altLang="fr-FR" sz="1200" b="1" dirty="0" smtClean="0">
                <a:solidFill>
                  <a:srgbClr val="BF0F1C"/>
                </a:solidFill>
                <a:latin typeface="Open Sans" panose="020B0606030504020204" pitchFamily="34" charset="0"/>
                <a:ea typeface="Open Sans" panose="020B0606030504020204" pitchFamily="34" charset="0"/>
                <a:cs typeface="Open Sans" panose="020B0606030504020204" pitchFamily="34" charset="0"/>
              </a:rPr>
              <a:t>ÉDITEURS </a:t>
            </a:r>
            <a:r>
              <a:rPr lang="fr-FR" altLang="fr-FR" sz="1000" dirty="0" smtClean="0">
                <a:latin typeface="Open Sans" panose="020B0606030504020204" pitchFamily="34" charset="0"/>
                <a:ea typeface="Open Sans" panose="020B0606030504020204" pitchFamily="34" charset="0"/>
                <a:cs typeface="Open Sans" panose="020B0606030504020204" pitchFamily="34" charset="0"/>
              </a:rPr>
              <a:t>ou</a:t>
            </a:r>
            <a:r>
              <a:rPr lang="fr-FR" altLang="fr-FR" sz="1000" b="1" dirty="0" smtClean="0">
                <a:latin typeface="Open Sans" panose="020B0606030504020204" pitchFamily="34" charset="0"/>
                <a:ea typeface="Open Sans" panose="020B0606030504020204" pitchFamily="34" charset="0"/>
                <a:cs typeface="Open Sans" panose="020B0606030504020204" pitchFamily="34" charset="0"/>
              </a:rPr>
              <a:t> </a:t>
            </a:r>
            <a:r>
              <a:rPr lang="fr-FR" altLang="fr-FR" sz="1200" b="1" dirty="0">
                <a:solidFill>
                  <a:srgbClr val="BF0F1C"/>
                </a:solidFill>
                <a:latin typeface="Open Sans" panose="020B0606030504020204" pitchFamily="34" charset="0"/>
                <a:ea typeface="Open Sans" panose="020B0606030504020204" pitchFamily="34" charset="0"/>
                <a:cs typeface="Open Sans" panose="020B0606030504020204" pitchFamily="34" charset="0"/>
              </a:rPr>
              <a:t>DIFFUSEURS </a:t>
            </a:r>
            <a:endParaRPr lang="fr-FR" altLang="fr-FR" sz="1200" b="1" dirty="0" smtClean="0">
              <a:solidFill>
                <a:srgbClr val="BF0F1C"/>
              </a:solidFill>
              <a:latin typeface="Open Sans" panose="020B0606030504020204" pitchFamily="34" charset="0"/>
              <a:ea typeface="Open Sans" panose="020B0606030504020204" pitchFamily="34" charset="0"/>
              <a:cs typeface="Open Sans" panose="020B0606030504020204" pitchFamily="34" charset="0"/>
            </a:endParaRPr>
          </a:p>
          <a:p>
            <a:pPr lvl="0" eaLnBrk="0" hangingPunct="0"/>
            <a:endParaRPr lang="fr-FR" altLang="fr-FR" sz="500" b="1" dirty="0">
              <a:solidFill>
                <a:srgbClr val="BF0F1C"/>
              </a:solidFill>
              <a:latin typeface="Open Sans" panose="020B0606030504020204" pitchFamily="34" charset="0"/>
              <a:ea typeface="Open Sans" panose="020B0606030504020204" pitchFamily="34" charset="0"/>
              <a:cs typeface="Open Sans" panose="020B0606030504020204" pitchFamily="34" charset="0"/>
            </a:endParaRPr>
          </a:p>
          <a:p>
            <a:pPr lvl="0" eaLnBrk="0" hangingPunct="0"/>
            <a:r>
              <a:rPr lang="fr-FR" altLang="fr-FR" sz="1000" dirty="0" smtClean="0">
                <a:latin typeface="Open Sans" panose="020B0606030504020204" pitchFamily="34" charset="0"/>
                <a:ea typeface="Open Sans" panose="020B0606030504020204" pitchFamily="34" charset="0"/>
                <a:cs typeface="Open Sans" panose="020B0606030504020204" pitchFamily="34" charset="0"/>
              </a:rPr>
              <a:t>La </a:t>
            </a:r>
            <a:r>
              <a:rPr lang="fr-FR" altLang="fr-FR" sz="1000" dirty="0">
                <a:latin typeface="Open Sans" panose="020B0606030504020204" pitchFamily="34" charset="0"/>
                <a:ea typeface="Open Sans" panose="020B0606030504020204" pitchFamily="34" charset="0"/>
                <a:cs typeface="Open Sans" panose="020B0606030504020204" pitchFamily="34" charset="0"/>
              </a:rPr>
              <a:t>recherche d’un éditeur où d'un diffuseur se distingue des recherches bibliographiques. Elle permet en effet d’accéder aux </a:t>
            </a:r>
            <a:r>
              <a:rPr lang="fr-FR" altLang="fr-FR" sz="1000" dirty="0" smtClean="0">
                <a:latin typeface="Open Sans" panose="020B0606030504020204" pitchFamily="34" charset="0"/>
                <a:ea typeface="Open Sans" panose="020B0606030504020204" pitchFamily="34" charset="0"/>
                <a:cs typeface="Open Sans" panose="020B0606030504020204" pitchFamily="34" charset="0"/>
              </a:rPr>
              <a:t>coordonnées complètes (</a:t>
            </a:r>
            <a:r>
              <a:rPr lang="fr-FR" altLang="fr-FR" sz="1000" i="1" dirty="0" smtClean="0">
                <a:latin typeface="Open Sans" panose="020B0606030504020204" pitchFamily="34" charset="0"/>
                <a:ea typeface="Open Sans" panose="020B0606030504020204" pitchFamily="34" charset="0"/>
                <a:cs typeface="Open Sans" panose="020B0606030504020204" pitchFamily="34" charset="0"/>
              </a:rPr>
              <a:t>adresse postale, mail, téléphone</a:t>
            </a:r>
            <a:r>
              <a:rPr lang="fr-FR" altLang="fr-FR" sz="1000" dirty="0" smtClean="0">
                <a:latin typeface="Open Sans" panose="020B0606030504020204" pitchFamily="34" charset="0"/>
                <a:ea typeface="Open Sans" panose="020B0606030504020204" pitchFamily="34" charset="0"/>
                <a:cs typeface="Open Sans" panose="020B0606030504020204" pitchFamily="34" charset="0"/>
              </a:rPr>
              <a:t>) </a:t>
            </a:r>
            <a:r>
              <a:rPr lang="fr-FR" altLang="fr-FR" sz="1000" dirty="0">
                <a:latin typeface="Open Sans" panose="020B0606030504020204" pitchFamily="34" charset="0"/>
                <a:ea typeface="Open Sans" panose="020B0606030504020204" pitchFamily="34" charset="0"/>
                <a:cs typeface="Open Sans" panose="020B0606030504020204" pitchFamily="34" charset="0"/>
              </a:rPr>
              <a:t>d’un ou plusieurs éditeurs/diffuseurs et non à une liste de titres.</a:t>
            </a:r>
            <a:r>
              <a:rPr lang="fr-FR" altLang="fr-FR" sz="1000" dirty="0" smtClean="0">
                <a:latin typeface="Open Sans" panose="020B0606030504020204" pitchFamily="34" charset="0"/>
                <a:ea typeface="Open Sans" panose="020B0606030504020204" pitchFamily="34" charset="0"/>
                <a:cs typeface="Open Sans" panose="020B0606030504020204" pitchFamily="34" charset="0"/>
              </a:rPr>
              <a:t> </a:t>
            </a:r>
            <a:endParaRPr lang="fr-FR" altLang="fr-FR"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5171485"/>
            <a:ext cx="8064896" cy="1137811"/>
          </a:xfrm>
          <a:prstGeom prst="rect">
            <a:avLst/>
          </a:prstGeom>
        </p:spPr>
      </p:pic>
      <p:sp>
        <p:nvSpPr>
          <p:cNvPr id="16" name="Rectangle 15"/>
          <p:cNvSpPr/>
          <p:nvPr/>
        </p:nvSpPr>
        <p:spPr>
          <a:xfrm>
            <a:off x="2519904" y="5157192"/>
            <a:ext cx="1944000" cy="216000"/>
          </a:xfrm>
          <a:prstGeom prst="rect">
            <a:avLst/>
          </a:prstGeom>
          <a:noFill/>
          <a:ln w="19050">
            <a:solidFill>
              <a:srgbClr val="BF0F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43713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551145"/>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23770" r="21927" b="7606"/>
          <a:stretch/>
        </p:blipFill>
        <p:spPr>
          <a:xfrm>
            <a:off x="0" y="6525344"/>
            <a:ext cx="9144000" cy="332656"/>
          </a:xfrm>
          <a:prstGeom prst="rect">
            <a:avLst/>
          </a:prstGeom>
        </p:spPr>
      </p:pic>
      <p:sp>
        <p:nvSpPr>
          <p:cNvPr id="5" name="Espace réservé du numéro de diapositive 10"/>
          <p:cNvSpPr txBox="1">
            <a:spLocks/>
          </p:cNvSpPr>
          <p:nvPr/>
        </p:nvSpPr>
        <p:spPr>
          <a:xfrm>
            <a:off x="6804248" y="6525344"/>
            <a:ext cx="2133600" cy="360041"/>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632698-6921-4817-855D-A05810F3D9C4}" type="slidenum">
              <a:rPr lang="fr-FR" sz="1050" smtClean="0">
                <a:solidFill>
                  <a:schemeClr val="tx1"/>
                </a:solidFill>
              </a:rPr>
              <a:pPr/>
              <a:t>9</a:t>
            </a:fld>
            <a:endParaRPr lang="fr-FR" sz="1050" dirty="0">
              <a:solidFill>
                <a:schemeClr val="tx1"/>
              </a:solidFill>
            </a:endParaRPr>
          </a:p>
        </p:txBody>
      </p:sp>
      <p:sp>
        <p:nvSpPr>
          <p:cNvPr id="6" name="Rectangle 5"/>
          <p:cNvSpPr/>
          <p:nvPr/>
        </p:nvSpPr>
        <p:spPr>
          <a:xfrm>
            <a:off x="3347864" y="836712"/>
            <a:ext cx="2736304" cy="153662"/>
          </a:xfrm>
          <a:prstGeom prst="rect">
            <a:avLst/>
          </a:prstGeom>
          <a:solidFill>
            <a:srgbClr val="FFD9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C000"/>
              </a:solidFill>
            </a:endParaRPr>
          </a:p>
        </p:txBody>
      </p:sp>
      <p:sp>
        <p:nvSpPr>
          <p:cNvPr id="7" name="Rectangle 2"/>
          <p:cNvSpPr>
            <a:spLocks noChangeArrowheads="1"/>
          </p:cNvSpPr>
          <p:nvPr/>
        </p:nvSpPr>
        <p:spPr bwMode="auto">
          <a:xfrm>
            <a:off x="0" y="428604"/>
            <a:ext cx="9144000" cy="796925"/>
          </a:xfrm>
          <a:prstGeom prst="rect">
            <a:avLst/>
          </a:prstGeom>
          <a:noFill/>
          <a:ln w="9525">
            <a:noFill/>
            <a:miter lim="800000"/>
            <a:headEnd/>
            <a:tailEnd/>
          </a:ln>
        </p:spPr>
        <p:txBody>
          <a:bodyPr anchor="ctr"/>
          <a:lstStyle/>
          <a:p>
            <a:pPr algn="ctr">
              <a:defRPr/>
            </a:pPr>
            <a:r>
              <a:rPr lang="fr-FR" b="1" dirty="0" smtClean="0">
                <a:latin typeface="Open Sans" panose="020B0606030504020204" pitchFamily="34" charset="0"/>
                <a:ea typeface="Open Sans" panose="020B0606030504020204" pitchFamily="34" charset="0"/>
                <a:cs typeface="Open Sans" panose="020B0606030504020204" pitchFamily="34" charset="0"/>
              </a:rPr>
              <a:t>RÉSULTAT DE RECHERCHE</a:t>
            </a:r>
            <a:endParaRPr lang="fr-FR" b="1"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6"/>
          <p:cNvSpPr>
            <a:spLocks noChangeArrowheads="1"/>
          </p:cNvSpPr>
          <p:nvPr/>
        </p:nvSpPr>
        <p:spPr bwMode="auto">
          <a:xfrm>
            <a:off x="323528" y="1124744"/>
            <a:ext cx="853244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Pour faciliter la lecture des résultats, ceux-ci apparaissent sous forme de tableau, avec des numéros de ligne et en reprenant les informations principales de chaque titre. Par défaut, les informations apparaissent dans l’ordre suivant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smtClean="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9" name="Imag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536" y="1548379"/>
            <a:ext cx="8460432" cy="20237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23528" y="2542838"/>
            <a:ext cx="5400600" cy="246221"/>
          </a:xfrm>
          <a:prstGeom prst="rect">
            <a:avLst/>
          </a:prstGeom>
        </p:spPr>
        <p:txBody>
          <a:bodyPr wrap="square">
            <a:spAutoFit/>
          </a:bodyPr>
          <a:lstStyle/>
          <a:p>
            <a:pPr eaLnBrk="0" hangingPunct="0"/>
            <a:r>
              <a:rPr lang="fr-FR" sz="1000" dirty="0" smtClean="0">
                <a:latin typeface="Open Sans" panose="020B0606030504020204" pitchFamily="34" charset="0"/>
                <a:ea typeface="Open Sans" panose="020B0606030504020204" pitchFamily="34" charset="0"/>
                <a:cs typeface="Open Sans" panose="020B0606030504020204" pitchFamily="34" charset="0"/>
              </a:rPr>
              <a:t>Si vous souhaitez un affichage plus visuel, vous pouvez choisir le mode « Mosaïque » : </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9"/>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31675" y="2214707"/>
            <a:ext cx="4644381" cy="256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830883" y="2280294"/>
            <a:ext cx="1125493" cy="24467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6"/>
          <p:cNvSpPr>
            <a:spLocks noChangeArrowheads="1"/>
          </p:cNvSpPr>
          <p:nvPr/>
        </p:nvSpPr>
        <p:spPr bwMode="auto">
          <a:xfrm>
            <a:off x="323528" y="1772816"/>
            <a:ext cx="861432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000" dirty="0" smtClean="0">
                <a:latin typeface="Open Sans" panose="020B0606030504020204" pitchFamily="34" charset="0"/>
                <a:ea typeface="Open Sans" panose="020B0606030504020204" pitchFamily="34" charset="0"/>
                <a:cs typeface="Open Sans" panose="020B0606030504020204" pitchFamily="34" charset="0"/>
              </a:rPr>
              <a:t>Un bouton « Colonnes » est disponible pour vous permettre de modifier les différentes informations que vous souhaitez voir apparaître dans les colonnes du tableau.</a:t>
            </a:r>
            <a:endParaRPr kumimoji="0" lang="fr-FR" altLang="fr-FR" sz="1000" b="0" i="0" u="none" strike="noStrike" cap="none" normalizeH="0" baseline="0" dirty="0" smtClean="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000" b="0" i="0" u="none" strike="noStrike" cap="none" normalizeH="0" baseline="0" dirty="0" smtClean="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4" name="Imag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617" y="2792202"/>
            <a:ext cx="6288630" cy="2630956"/>
          </a:xfrm>
          <a:prstGeom prst="rect">
            <a:avLst/>
          </a:prstGeom>
        </p:spPr>
      </p:pic>
      <p:cxnSp>
        <p:nvCxnSpPr>
          <p:cNvPr id="15" name="Connecteur droit 14"/>
          <p:cNvCxnSpPr>
            <a:stCxn id="12" idx="2"/>
          </p:cNvCxnSpPr>
          <p:nvPr/>
        </p:nvCxnSpPr>
        <p:spPr>
          <a:xfrm>
            <a:off x="7393630" y="2524966"/>
            <a:ext cx="0" cy="1170000"/>
          </a:xfrm>
          <a:prstGeom prst="line">
            <a:avLst/>
          </a:prstGeom>
          <a:ln w="19050">
            <a:solidFill>
              <a:srgbClr val="BF0F1C"/>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a:off x="6781630" y="3685398"/>
            <a:ext cx="612000" cy="0"/>
          </a:xfrm>
          <a:prstGeom prst="line">
            <a:avLst/>
          </a:prstGeom>
          <a:ln w="19050">
            <a:solidFill>
              <a:srgbClr val="BF0F1C"/>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318994" y="5507360"/>
            <a:ext cx="8536974" cy="307777"/>
          </a:xfrm>
          <a:prstGeom prst="rect">
            <a:avLst/>
          </a:prstGeom>
          <a:noFill/>
        </p:spPr>
        <p:txBody>
          <a:bodyPr wrap="square" rtlCol="0">
            <a:spAutoFit/>
          </a:bodyPr>
          <a:lstStyle/>
          <a:p>
            <a:r>
              <a:rPr lang="fr-FR" sz="1000" dirty="0" smtClean="0">
                <a:latin typeface="Open Sans" panose="020B0606030504020204" pitchFamily="34" charset="0"/>
                <a:ea typeface="Open Sans" panose="020B0606030504020204" pitchFamily="34" charset="0"/>
                <a:cs typeface="Open Sans" panose="020B0606030504020204" pitchFamily="34" charset="0"/>
              </a:rPr>
              <a:t>Vous remarquerez que plusieurs pictogramme sont affichés dans le tableau, en passant votre souris par-dessus leur signification s’affichera.</a:t>
            </a:r>
          </a:p>
          <a:p>
            <a:endParaRPr lang="fr-FR" sz="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4" name="Picture 5" descr="4fee0e30c39b829b6d65f79e9c5d3bb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7238" y="5805264"/>
            <a:ext cx="316132" cy="30860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6da97ac4d364ab771eb89e5afb8971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8581" y="5815710"/>
            <a:ext cx="316132" cy="3086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0e70aaa4f64d8c4f2e7df19c3c44228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59924" y="5813305"/>
            <a:ext cx="316132" cy="278497"/>
          </a:xfrm>
          <a:prstGeom prst="rect">
            <a:avLst/>
          </a:prstGeom>
          <a:noFill/>
          <a:extLst>
            <a:ext uri="{909E8E84-426E-40DD-AFC4-6F175D3DCCD1}">
              <a14:hiddenFill xmlns:a14="http://schemas.microsoft.com/office/drawing/2010/main">
                <a:solidFill>
                  <a:srgbClr val="FFFFFF"/>
                </a:solidFill>
              </a14:hiddenFill>
            </a:ext>
          </a:extLst>
        </p:spPr>
      </p:pic>
      <p:pic>
        <p:nvPicPr>
          <p:cNvPr id="37" name="Image 36" descr="bba715ca71932fbb1c40c02c82d78da7"/>
          <p:cNvPicPr/>
          <p:nvPr/>
        </p:nvPicPr>
        <p:blipFill>
          <a:blip r:embed="rId11">
            <a:extLst>
              <a:ext uri="{28A0092B-C50C-407E-A947-70E740481C1C}">
                <a14:useLocalDpi xmlns:a14="http://schemas.microsoft.com/office/drawing/2010/main" val="0"/>
              </a:ext>
            </a:extLst>
          </a:blip>
          <a:srcRect/>
          <a:stretch>
            <a:fillRect/>
          </a:stretch>
        </p:blipFill>
        <p:spPr bwMode="auto">
          <a:xfrm>
            <a:off x="1635895" y="5811124"/>
            <a:ext cx="316132" cy="293551"/>
          </a:xfrm>
          <a:prstGeom prst="rect">
            <a:avLst/>
          </a:prstGeom>
          <a:noFill/>
          <a:ln>
            <a:noFill/>
          </a:ln>
        </p:spPr>
      </p:pic>
      <p:pic>
        <p:nvPicPr>
          <p:cNvPr id="38" name="Image 37" descr="d7246d6c3bbf61e8c59c8a71035e275f"/>
          <p:cNvPicPr/>
          <p:nvPr/>
        </p:nvPicPr>
        <p:blipFill>
          <a:blip r:embed="rId12">
            <a:extLst>
              <a:ext uri="{28A0092B-C50C-407E-A947-70E740481C1C}">
                <a14:useLocalDpi xmlns:a14="http://schemas.microsoft.com/office/drawing/2010/main" val="0"/>
              </a:ext>
            </a:extLst>
          </a:blip>
          <a:srcRect/>
          <a:stretch>
            <a:fillRect/>
          </a:stretch>
        </p:blipFill>
        <p:spPr bwMode="auto">
          <a:xfrm>
            <a:off x="638212" y="5811124"/>
            <a:ext cx="301078" cy="301078"/>
          </a:xfrm>
          <a:prstGeom prst="rect">
            <a:avLst/>
          </a:prstGeom>
          <a:noFill/>
          <a:ln>
            <a:noFill/>
          </a:ln>
        </p:spPr>
      </p:pic>
      <p:sp>
        <p:nvSpPr>
          <p:cNvPr id="39" name="ZoneTexte 38"/>
          <p:cNvSpPr txBox="1"/>
          <p:nvPr/>
        </p:nvSpPr>
        <p:spPr>
          <a:xfrm>
            <a:off x="395536" y="6119718"/>
            <a:ext cx="833884" cy="261610"/>
          </a:xfrm>
          <a:prstGeom prst="rect">
            <a:avLst/>
          </a:prstGeom>
          <a:noFill/>
        </p:spPr>
        <p:txBody>
          <a:bodyPr wrap="square" rtlCol="0">
            <a:spAutoFit/>
          </a:bodyPr>
          <a:lstStyle/>
          <a:p>
            <a:r>
              <a:rPr lang="fr-FR" sz="1050" dirty="0" smtClean="0">
                <a:latin typeface="Open Sans" panose="020B0606030504020204" pitchFamily="34" charset="0"/>
                <a:ea typeface="Open Sans" panose="020B0606030504020204" pitchFamily="34" charset="0"/>
                <a:cs typeface="Open Sans" panose="020B0606030504020204" pitchFamily="34" charset="0"/>
              </a:rPr>
              <a:t>A paraître</a:t>
            </a:r>
            <a:endParaRPr lang="fr-FR" sz="105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ZoneTexte 39"/>
          <p:cNvSpPr txBox="1"/>
          <p:nvPr/>
        </p:nvSpPr>
        <p:spPr>
          <a:xfrm>
            <a:off x="1421029" y="6118698"/>
            <a:ext cx="900626" cy="246221"/>
          </a:xfrm>
          <a:prstGeom prst="rect">
            <a:avLst/>
          </a:prstGeom>
          <a:noFill/>
        </p:spPr>
        <p:txBody>
          <a:bodyPr wrap="square" rtlCol="0">
            <a:spAutoFit/>
          </a:bodyPr>
          <a:lstStyle/>
          <a:p>
            <a:r>
              <a:rPr lang="fr-FR" sz="1000" dirty="0" smtClean="0">
                <a:latin typeface="Open Sans" panose="020B0606030504020204" pitchFamily="34" charset="0"/>
                <a:ea typeface="Open Sans" panose="020B0606030504020204" pitchFamily="34" charset="0"/>
                <a:cs typeface="Open Sans" panose="020B0606030504020204" pitchFamily="34" charset="0"/>
              </a:rPr>
              <a:t>Disponible</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ZoneTexte 40"/>
          <p:cNvSpPr txBox="1"/>
          <p:nvPr/>
        </p:nvSpPr>
        <p:spPr>
          <a:xfrm>
            <a:off x="2483768" y="6125622"/>
            <a:ext cx="900626" cy="246221"/>
          </a:xfrm>
          <a:prstGeom prst="rect">
            <a:avLst/>
          </a:prstGeom>
          <a:noFill/>
        </p:spPr>
        <p:txBody>
          <a:bodyPr wrap="square" rtlCol="0">
            <a:spAutoFit/>
          </a:bodyPr>
          <a:lstStyle/>
          <a:p>
            <a:r>
              <a:rPr lang="fr-FR" sz="1000" dirty="0" smtClean="0">
                <a:latin typeface="Open Sans" panose="020B0606030504020204" pitchFamily="34" charset="0"/>
                <a:ea typeface="Open Sans" panose="020B0606030504020204" pitchFamily="34" charset="0"/>
                <a:cs typeface="Open Sans" panose="020B0606030504020204" pitchFamily="34" charset="0"/>
              </a:rPr>
              <a:t>Manquant</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ZoneTexte 41"/>
          <p:cNvSpPr txBox="1"/>
          <p:nvPr/>
        </p:nvSpPr>
        <p:spPr>
          <a:xfrm>
            <a:off x="3563888" y="6133689"/>
            <a:ext cx="900626" cy="246221"/>
          </a:xfrm>
          <a:prstGeom prst="rect">
            <a:avLst/>
          </a:prstGeom>
          <a:noFill/>
        </p:spPr>
        <p:txBody>
          <a:bodyPr wrap="square" rtlCol="0">
            <a:spAutoFit/>
          </a:bodyPr>
          <a:lstStyle/>
          <a:p>
            <a:r>
              <a:rPr lang="fr-FR" sz="1000" dirty="0" smtClean="0">
                <a:latin typeface="Open Sans" panose="020B0606030504020204" pitchFamily="34" charset="0"/>
                <a:ea typeface="Open Sans" panose="020B0606030504020204" pitchFamily="34" charset="0"/>
                <a:cs typeface="Open Sans" panose="020B0606030504020204" pitchFamily="34" charset="0"/>
              </a:rPr>
              <a:t>Épuisé</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ZoneTexte 42"/>
          <p:cNvSpPr txBox="1"/>
          <p:nvPr/>
        </p:nvSpPr>
        <p:spPr>
          <a:xfrm>
            <a:off x="4162113" y="6133689"/>
            <a:ext cx="1850047" cy="246221"/>
          </a:xfrm>
          <a:prstGeom prst="rect">
            <a:avLst/>
          </a:prstGeom>
          <a:noFill/>
        </p:spPr>
        <p:txBody>
          <a:bodyPr wrap="square" rtlCol="0">
            <a:spAutoFit/>
          </a:bodyPr>
          <a:lstStyle/>
          <a:p>
            <a:pPr algn="ctr"/>
            <a:r>
              <a:rPr lang="fr-FR" sz="1000" dirty="0" smtClean="0">
                <a:latin typeface="Open Sans" panose="020B0606030504020204" pitchFamily="34" charset="0"/>
                <a:ea typeface="Open Sans" panose="020B0606030504020204" pitchFamily="34" charset="0"/>
                <a:cs typeface="Open Sans" panose="020B0606030504020204" pitchFamily="34" charset="0"/>
              </a:rPr>
              <a:t>Sous réserve de l’éditeur</a:t>
            </a:r>
            <a:endParaRPr lang="fr-FR" sz="1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26589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3994</TotalTime>
  <Words>2282</Words>
  <Application>Microsoft Office PowerPoint</Application>
  <PresentationFormat>Affichage à l'écran (4:3)</PresentationFormat>
  <Paragraphs>435</Paragraphs>
  <Slides>31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31</vt:i4>
      </vt:variant>
    </vt:vector>
  </HeadingPairs>
  <TitlesOfParts>
    <vt:vector size="36" baseType="lpstr">
      <vt:lpstr>Arial</vt:lpstr>
      <vt:lpstr>Calibri</vt:lpstr>
      <vt:lpstr>Open Sans</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CLOUE Thomas</dc:creator>
  <cp:lastModifiedBy>GUILLEMIN Mathieu</cp:lastModifiedBy>
  <cp:revision>166</cp:revision>
  <dcterms:created xsi:type="dcterms:W3CDTF">2021-12-14T07:04:53Z</dcterms:created>
  <dcterms:modified xsi:type="dcterms:W3CDTF">2022-04-13T12:41:00Z</dcterms:modified>
</cp:coreProperties>
</file>